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sldIdLst>
    <p:sldId id="256" r:id="rId2"/>
    <p:sldId id="266" r:id="rId3"/>
    <p:sldId id="258" r:id="rId4"/>
    <p:sldId id="259" r:id="rId5"/>
    <p:sldId id="264" r:id="rId6"/>
    <p:sldId id="261" r:id="rId7"/>
    <p:sldId id="257" r:id="rId8"/>
    <p:sldId id="263" r:id="rId9"/>
    <p:sldId id="265" r:id="rId10"/>
    <p:sldId id="260" r:id="rId11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9"/>
  </p:normalViewPr>
  <p:slideViewPr>
    <p:cSldViewPr snapToGrid="0" snapToObjects="1">
      <p:cViewPr>
        <p:scale>
          <a:sx n="100" d="100"/>
          <a:sy n="100" d="100"/>
        </p:scale>
        <p:origin x="14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7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56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0805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949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581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789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951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001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922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397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78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99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5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14" r:id="rId5"/>
    <p:sldLayoutId id="2147483715" r:id="rId6"/>
    <p:sldLayoutId id="2147483721" r:id="rId7"/>
    <p:sldLayoutId id="2147483716" r:id="rId8"/>
    <p:sldLayoutId id="2147483717" r:id="rId9"/>
    <p:sldLayoutId id="2147483718" r:id="rId10"/>
    <p:sldLayoutId id="2147483719" r:id="rId11"/>
    <p:sldLayoutId id="214748372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finance.yahoo.com/news/roku-apos-tv-strategy-puts-222700177.html" TargetMode="External"/><Relationship Id="rId3" Type="http://schemas.openxmlformats.org/officeDocument/2006/relationships/hyperlink" Target="https://www.theverge.com/2019/10/11/20908128/smart-tv-surveillence-data-collection-home-roku-amazon-fire-princeton-study" TargetMode="External"/><Relationship Id="rId7" Type="http://schemas.openxmlformats.org/officeDocument/2006/relationships/hyperlink" Target="https://seekingalpha.com/article/4376633-roku-massive-opportunity-in-digital-advertising" TargetMode="External"/><Relationship Id="rId2" Type="http://schemas.openxmlformats.org/officeDocument/2006/relationships/hyperlink" Target="https://www.cnbc.com/2021/06/18/how-roku-dominated-streaming-anthony-woods-new-content-obsession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eekingalpha.com/article/4398729-is-only-one-roku" TargetMode="External"/><Relationship Id="rId5" Type="http://schemas.openxmlformats.org/officeDocument/2006/relationships/hyperlink" Target="https://www.youtube.com/watch?v=6UCUQcLswKA&amp;ab_channel=CommonSenseInvestor" TargetMode="External"/><Relationship Id="rId4" Type="http://schemas.openxmlformats.org/officeDocument/2006/relationships/hyperlink" Target="https://www.youtube.com/watch?v=SAEdbjqhNOc&amp;ab_channel=TickerSymbol%3AYOU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C93D702E-F4E0-47FC-A74C-ECD9647A8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7C829B-DE8C-65C1-798E-3D5393DA1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851974"/>
            <a:ext cx="9144000" cy="1152663"/>
          </a:xfrm>
        </p:spPr>
        <p:txBody>
          <a:bodyPr>
            <a:normAutofit fontScale="90000"/>
          </a:bodyPr>
          <a:lstStyle/>
          <a:p>
            <a:pPr algn="ctr"/>
            <a:r>
              <a:rPr lang="en-CN" b="1" dirty="0"/>
              <a:t>Roku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endParaRPr lang="en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CC32BF-21EF-706E-1BC4-8407C882F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71718"/>
            <a:ext cx="9144000" cy="646785"/>
          </a:xfrm>
        </p:spPr>
        <p:txBody>
          <a:bodyPr>
            <a:normAutofit/>
          </a:bodyPr>
          <a:lstStyle/>
          <a:p>
            <a:pPr algn="ctr"/>
            <a:r>
              <a:rPr lang="en-CN" dirty="0"/>
              <a:t>Selena (Yuzi Sun)</a:t>
            </a:r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6B97A204-6FED-00D6-EFE7-8F25935217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885" b="11182"/>
          <a:stretch/>
        </p:blipFill>
        <p:spPr>
          <a:xfrm>
            <a:off x="853794" y="350738"/>
            <a:ext cx="10484412" cy="3811394"/>
          </a:xfrm>
          <a:custGeom>
            <a:avLst/>
            <a:gdLst/>
            <a:ahLst/>
            <a:cxnLst/>
            <a:rect l="l" t="t" r="r" b="b"/>
            <a:pathLst>
              <a:path w="10484412" h="3811404">
                <a:moveTo>
                  <a:pt x="0" y="3811403"/>
                </a:moveTo>
                <a:lnTo>
                  <a:pt x="10484412" y="3811403"/>
                </a:lnTo>
                <a:lnTo>
                  <a:pt x="10484412" y="3811404"/>
                </a:lnTo>
                <a:lnTo>
                  <a:pt x="0" y="3811404"/>
                </a:lnTo>
                <a:close/>
                <a:moveTo>
                  <a:pt x="181717" y="0"/>
                </a:moveTo>
                <a:lnTo>
                  <a:pt x="10224015" y="0"/>
                </a:lnTo>
                <a:cubicBezTo>
                  <a:pt x="10261561" y="45054"/>
                  <a:pt x="10301611" y="85103"/>
                  <a:pt x="10369193" y="110134"/>
                </a:cubicBezTo>
                <a:cubicBezTo>
                  <a:pt x="10321635" y="167704"/>
                  <a:pt x="10236530" y="182722"/>
                  <a:pt x="10173954" y="222771"/>
                </a:cubicBezTo>
                <a:cubicBezTo>
                  <a:pt x="10168948" y="255310"/>
                  <a:pt x="10269071" y="245298"/>
                  <a:pt x="10241537" y="317887"/>
                </a:cubicBezTo>
                <a:cubicBezTo>
                  <a:pt x="10206494" y="418008"/>
                  <a:pt x="10241537" y="528142"/>
                  <a:pt x="10071328" y="573196"/>
                </a:cubicBezTo>
                <a:cubicBezTo>
                  <a:pt x="10023770" y="668312"/>
                  <a:pt x="10008751" y="820997"/>
                  <a:pt x="10113880" y="913610"/>
                </a:cubicBezTo>
                <a:cubicBezTo>
                  <a:pt x="10271573" y="1048774"/>
                  <a:pt x="10244040" y="1138885"/>
                  <a:pt x="10036285" y="1216478"/>
                </a:cubicBezTo>
                <a:cubicBezTo>
                  <a:pt x="10011255" y="1226491"/>
                  <a:pt x="9978715" y="1231497"/>
                  <a:pt x="9966200" y="1256528"/>
                </a:cubicBezTo>
                <a:cubicBezTo>
                  <a:pt x="9986224" y="1289067"/>
                  <a:pt x="10031280" y="1281557"/>
                  <a:pt x="10063819" y="1289067"/>
                </a:cubicBezTo>
                <a:cubicBezTo>
                  <a:pt x="10211500" y="1324110"/>
                  <a:pt x="10214003" y="1324110"/>
                  <a:pt x="10176457" y="1441752"/>
                </a:cubicBezTo>
                <a:cubicBezTo>
                  <a:pt x="10163942" y="1476795"/>
                  <a:pt x="10188972" y="1491813"/>
                  <a:pt x="10211500" y="1511838"/>
                </a:cubicBezTo>
                <a:cubicBezTo>
                  <a:pt x="10296604" y="1591936"/>
                  <a:pt x="10296604" y="1594439"/>
                  <a:pt x="10206494" y="1664523"/>
                </a:cubicBezTo>
                <a:cubicBezTo>
                  <a:pt x="10181463" y="1684547"/>
                  <a:pt x="10163942" y="1704572"/>
                  <a:pt x="10151426" y="1732106"/>
                </a:cubicBezTo>
                <a:cubicBezTo>
                  <a:pt x="10128899" y="1782166"/>
                  <a:pt x="10128899" y="1822216"/>
                  <a:pt x="10208996" y="1847246"/>
                </a:cubicBezTo>
                <a:cubicBezTo>
                  <a:pt x="10266568" y="1864767"/>
                  <a:pt x="10296604" y="1884791"/>
                  <a:pt x="10299107" y="1939858"/>
                </a:cubicBezTo>
                <a:cubicBezTo>
                  <a:pt x="10299107" y="1987416"/>
                  <a:pt x="10306617" y="2017452"/>
                  <a:pt x="10244040" y="2037477"/>
                </a:cubicBezTo>
                <a:cubicBezTo>
                  <a:pt x="10193979" y="2054998"/>
                  <a:pt x="10178960" y="2090041"/>
                  <a:pt x="10183966" y="2130089"/>
                </a:cubicBezTo>
                <a:cubicBezTo>
                  <a:pt x="10193979" y="2230211"/>
                  <a:pt x="10126396" y="2287781"/>
                  <a:pt x="10013758" y="2335339"/>
                </a:cubicBezTo>
                <a:cubicBezTo>
                  <a:pt x="9908629" y="2377890"/>
                  <a:pt x="9813513" y="2437963"/>
                  <a:pt x="9715893" y="2493030"/>
                </a:cubicBezTo>
                <a:cubicBezTo>
                  <a:pt x="9605758" y="2553103"/>
                  <a:pt x="9480605" y="2590649"/>
                  <a:pt x="9347942" y="2623189"/>
                </a:cubicBezTo>
                <a:cubicBezTo>
                  <a:pt x="9370469" y="2665740"/>
                  <a:pt x="9453071" y="2640710"/>
                  <a:pt x="9460580" y="2700783"/>
                </a:cubicBezTo>
                <a:cubicBezTo>
                  <a:pt x="9255329" y="2753346"/>
                  <a:pt x="9060089" y="2833444"/>
                  <a:pt x="8827305" y="2855971"/>
                </a:cubicBezTo>
                <a:cubicBezTo>
                  <a:pt x="9015035" y="2843456"/>
                  <a:pt x="9182740" y="2908535"/>
                  <a:pt x="9360458" y="2926056"/>
                </a:cubicBezTo>
                <a:cubicBezTo>
                  <a:pt x="9377980" y="2961099"/>
                  <a:pt x="9337930" y="2951087"/>
                  <a:pt x="9322912" y="2958595"/>
                </a:cubicBezTo>
                <a:cubicBezTo>
                  <a:pt x="9307893" y="2963602"/>
                  <a:pt x="9287869" y="2966105"/>
                  <a:pt x="9285366" y="2991135"/>
                </a:cubicBezTo>
                <a:cubicBezTo>
                  <a:pt x="9370469" y="3023675"/>
                  <a:pt x="9478102" y="2998644"/>
                  <a:pt x="9565709" y="3033687"/>
                </a:cubicBezTo>
                <a:cubicBezTo>
                  <a:pt x="9543182" y="3083748"/>
                  <a:pt x="9468090" y="3056214"/>
                  <a:pt x="9435550" y="3096263"/>
                </a:cubicBezTo>
                <a:cubicBezTo>
                  <a:pt x="9518151" y="3101269"/>
                  <a:pt x="9593243" y="3103772"/>
                  <a:pt x="9668335" y="3113784"/>
                </a:cubicBezTo>
                <a:cubicBezTo>
                  <a:pt x="9725905" y="3121294"/>
                  <a:pt x="9740924" y="3163845"/>
                  <a:pt x="9700875" y="3193882"/>
                </a:cubicBezTo>
                <a:cubicBezTo>
                  <a:pt x="9665832" y="3221415"/>
                  <a:pt x="9613268" y="3223918"/>
                  <a:pt x="9565709" y="3236434"/>
                </a:cubicBezTo>
                <a:cubicBezTo>
                  <a:pt x="9232801" y="3319034"/>
                  <a:pt x="8882372" y="3351573"/>
                  <a:pt x="8529440" y="3364088"/>
                </a:cubicBezTo>
                <a:cubicBezTo>
                  <a:pt x="7961245" y="3386616"/>
                  <a:pt x="7393049" y="3394125"/>
                  <a:pt x="6827357" y="3419155"/>
                </a:cubicBezTo>
                <a:cubicBezTo>
                  <a:pt x="6481933" y="3434173"/>
                  <a:pt x="6136510" y="3456701"/>
                  <a:pt x="5788584" y="3456701"/>
                </a:cubicBezTo>
                <a:cubicBezTo>
                  <a:pt x="5415628" y="3456701"/>
                  <a:pt x="5042671" y="3464210"/>
                  <a:pt x="4669714" y="3411646"/>
                </a:cubicBezTo>
                <a:cubicBezTo>
                  <a:pt x="4479481" y="3384113"/>
                  <a:pt x="4279236" y="3396628"/>
                  <a:pt x="4086500" y="3376603"/>
                </a:cubicBezTo>
                <a:cubicBezTo>
                  <a:pt x="3793641" y="3346568"/>
                  <a:pt x="3500782" y="3306518"/>
                  <a:pt x="3210426" y="3256458"/>
                </a:cubicBezTo>
                <a:cubicBezTo>
                  <a:pt x="3117813" y="3241439"/>
                  <a:pt x="3007678" y="3231428"/>
                  <a:pt x="2937592" y="3166348"/>
                </a:cubicBezTo>
                <a:cubicBezTo>
                  <a:pt x="2824954" y="3211403"/>
                  <a:pt x="2757372" y="3131305"/>
                  <a:pt x="2669765" y="3106275"/>
                </a:cubicBezTo>
                <a:cubicBezTo>
                  <a:pt x="2634722" y="3096263"/>
                  <a:pt x="2592169" y="3081245"/>
                  <a:pt x="2597176" y="3048705"/>
                </a:cubicBezTo>
                <a:cubicBezTo>
                  <a:pt x="2604685" y="3006154"/>
                  <a:pt x="2654746" y="2978620"/>
                  <a:pt x="2702304" y="2986130"/>
                </a:cubicBezTo>
                <a:cubicBezTo>
                  <a:pt x="2849986" y="3011160"/>
                  <a:pt x="2985150" y="2948584"/>
                  <a:pt x="3137838" y="2956093"/>
                </a:cubicBezTo>
                <a:cubicBezTo>
                  <a:pt x="3005175" y="2933565"/>
                  <a:pt x="2872513" y="2908535"/>
                  <a:pt x="2739850" y="2886007"/>
                </a:cubicBezTo>
                <a:cubicBezTo>
                  <a:pt x="2940095" y="2863480"/>
                  <a:pt x="3132831" y="2896020"/>
                  <a:pt x="3328071" y="2913541"/>
                </a:cubicBezTo>
                <a:cubicBezTo>
                  <a:pt x="3390647" y="2921050"/>
                  <a:pt x="3485763" y="2968608"/>
                  <a:pt x="3503285" y="2898523"/>
                </a:cubicBezTo>
                <a:cubicBezTo>
                  <a:pt x="3513297" y="2850965"/>
                  <a:pt x="3410671" y="2850965"/>
                  <a:pt x="3350598" y="2838450"/>
                </a:cubicBezTo>
                <a:cubicBezTo>
                  <a:pt x="3090279" y="2785886"/>
                  <a:pt x="2824954" y="2758353"/>
                  <a:pt x="2562133" y="2725813"/>
                </a:cubicBezTo>
                <a:cubicBezTo>
                  <a:pt x="2537102" y="2723310"/>
                  <a:pt x="2504562" y="2725813"/>
                  <a:pt x="2487041" y="2715801"/>
                </a:cubicBezTo>
                <a:cubicBezTo>
                  <a:pt x="2354378" y="2633200"/>
                  <a:pt x="2184170" y="2608170"/>
                  <a:pt x="1998943" y="2548097"/>
                </a:cubicBezTo>
                <a:cubicBezTo>
                  <a:pt x="2116587" y="2515558"/>
                  <a:pt x="2196685" y="2575630"/>
                  <a:pt x="2294304" y="2560612"/>
                </a:cubicBezTo>
                <a:cubicBezTo>
                  <a:pt x="2196685" y="2498036"/>
                  <a:pt x="2079041" y="2488024"/>
                  <a:pt x="1978918" y="2455485"/>
                </a:cubicBezTo>
                <a:cubicBezTo>
                  <a:pt x="1906330" y="2430454"/>
                  <a:pt x="1635999" y="2357866"/>
                  <a:pt x="1595950" y="2335339"/>
                </a:cubicBezTo>
                <a:cubicBezTo>
                  <a:pt x="1473299" y="2267756"/>
                  <a:pt x="1315606" y="2237720"/>
                  <a:pt x="1215483" y="2145108"/>
                </a:cubicBezTo>
                <a:cubicBezTo>
                  <a:pt x="1145398" y="2080028"/>
                  <a:pt x="1025251" y="2095047"/>
                  <a:pt x="942649" y="2049992"/>
                </a:cubicBezTo>
                <a:cubicBezTo>
                  <a:pt x="912613" y="2004937"/>
                  <a:pt x="972686" y="1994925"/>
                  <a:pt x="992711" y="1969894"/>
                </a:cubicBezTo>
                <a:cubicBezTo>
                  <a:pt x="1020244" y="1939858"/>
                  <a:pt x="972686" y="1922337"/>
                  <a:pt x="960170" y="1884791"/>
                </a:cubicBezTo>
                <a:cubicBezTo>
                  <a:pt x="1117863" y="1922337"/>
                  <a:pt x="1268048" y="1944864"/>
                  <a:pt x="1448268" y="1957380"/>
                </a:cubicBezTo>
                <a:cubicBezTo>
                  <a:pt x="1390698" y="1897306"/>
                  <a:pt x="1318109" y="1927343"/>
                  <a:pt x="1270551" y="1904815"/>
                </a:cubicBezTo>
                <a:cubicBezTo>
                  <a:pt x="1238011" y="1889797"/>
                  <a:pt x="1190453" y="1884791"/>
                  <a:pt x="1200466" y="1849749"/>
                </a:cubicBezTo>
                <a:cubicBezTo>
                  <a:pt x="1207974" y="1822216"/>
                  <a:pt x="1248023" y="1824718"/>
                  <a:pt x="1278060" y="1827221"/>
                </a:cubicBezTo>
                <a:cubicBezTo>
                  <a:pt x="1393201" y="1834730"/>
                  <a:pt x="1503336" y="1834730"/>
                  <a:pt x="1615974" y="1764645"/>
                </a:cubicBezTo>
                <a:cubicBezTo>
                  <a:pt x="1338134" y="1669530"/>
                  <a:pt x="1015238" y="1717087"/>
                  <a:pt x="767434" y="1576917"/>
                </a:cubicBezTo>
                <a:cubicBezTo>
                  <a:pt x="802477" y="1531862"/>
                  <a:pt x="852539" y="1554390"/>
                  <a:pt x="890085" y="1559396"/>
                </a:cubicBezTo>
                <a:cubicBezTo>
                  <a:pt x="1132882" y="1591936"/>
                  <a:pt x="2003949" y="1514341"/>
                  <a:pt x="2129102" y="1556893"/>
                </a:cubicBezTo>
                <a:cubicBezTo>
                  <a:pt x="2204195" y="1584426"/>
                  <a:pt x="2286796" y="1594439"/>
                  <a:pt x="2369396" y="1576917"/>
                </a:cubicBezTo>
                <a:cubicBezTo>
                  <a:pt x="2469519" y="1554390"/>
                  <a:pt x="1881298" y="1519347"/>
                  <a:pt x="1746133" y="1421728"/>
                </a:cubicBezTo>
                <a:cubicBezTo>
                  <a:pt x="1678551" y="1374170"/>
                  <a:pt x="1082821" y="1146394"/>
                  <a:pt x="819999" y="1083817"/>
                </a:cubicBezTo>
                <a:cubicBezTo>
                  <a:pt x="857545" y="1041266"/>
                  <a:pt x="952662" y="1066296"/>
                  <a:pt x="940146" y="993707"/>
                </a:cubicBezTo>
                <a:cubicBezTo>
                  <a:pt x="794969" y="956162"/>
                  <a:pt x="627263" y="961168"/>
                  <a:pt x="459558" y="903598"/>
                </a:cubicBezTo>
                <a:cubicBezTo>
                  <a:pt x="537153" y="858543"/>
                  <a:pt x="622257" y="883573"/>
                  <a:pt x="699852" y="868556"/>
                </a:cubicBezTo>
                <a:cubicBezTo>
                  <a:pt x="657300" y="813489"/>
                  <a:pt x="582208" y="823500"/>
                  <a:pt x="522134" y="813489"/>
                </a:cubicBezTo>
                <a:cubicBezTo>
                  <a:pt x="464564" y="803476"/>
                  <a:pt x="349423" y="708360"/>
                  <a:pt x="374453" y="713367"/>
                </a:cubicBezTo>
                <a:cubicBezTo>
                  <a:pt x="607238" y="750912"/>
                  <a:pt x="842526" y="735895"/>
                  <a:pt x="1075312" y="773440"/>
                </a:cubicBezTo>
                <a:cubicBezTo>
                  <a:pt x="1152907" y="785955"/>
                  <a:pt x="1238011" y="810986"/>
                  <a:pt x="1275557" y="728385"/>
                </a:cubicBezTo>
                <a:cubicBezTo>
                  <a:pt x="1285569" y="703355"/>
                  <a:pt x="1278060" y="695846"/>
                  <a:pt x="1385692" y="725882"/>
                </a:cubicBezTo>
                <a:cubicBezTo>
                  <a:pt x="1425741" y="738397"/>
                  <a:pt x="1483311" y="750912"/>
                  <a:pt x="1525863" y="718373"/>
                </a:cubicBezTo>
                <a:cubicBezTo>
                  <a:pt x="1498330" y="678325"/>
                  <a:pt x="1445765" y="690839"/>
                  <a:pt x="1408219" y="680828"/>
                </a:cubicBezTo>
                <a:cubicBezTo>
                  <a:pt x="1305594" y="653294"/>
                  <a:pt x="922624" y="548166"/>
                  <a:pt x="825005" y="518129"/>
                </a:cubicBezTo>
                <a:cubicBezTo>
                  <a:pt x="619754" y="453051"/>
                  <a:pt x="492098" y="475578"/>
                  <a:pt x="286846" y="405492"/>
                </a:cubicBezTo>
                <a:cubicBezTo>
                  <a:pt x="356932" y="407995"/>
                  <a:pt x="336907" y="380462"/>
                  <a:pt x="406993" y="380462"/>
                </a:cubicBezTo>
                <a:cubicBezTo>
                  <a:pt x="437030" y="380462"/>
                  <a:pt x="472073" y="372954"/>
                  <a:pt x="472073" y="342917"/>
                </a:cubicBezTo>
                <a:cubicBezTo>
                  <a:pt x="472073" y="315384"/>
                  <a:pt x="104123" y="170207"/>
                  <a:pt x="156686" y="155188"/>
                </a:cubicBezTo>
                <a:cubicBezTo>
                  <a:pt x="301865" y="115140"/>
                  <a:pt x="667312" y="227777"/>
                  <a:pt x="579705" y="175213"/>
                </a:cubicBezTo>
                <a:cubicBezTo>
                  <a:pt x="447042" y="92613"/>
                  <a:pt x="427018" y="77594"/>
                  <a:pt x="326895" y="67583"/>
                </a:cubicBezTo>
                <a:cubicBezTo>
                  <a:pt x="296858" y="62576"/>
                  <a:pt x="244294" y="35043"/>
                  <a:pt x="181717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17750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ABFB9-2C2D-91E9-F202-B2D939DEA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Citations</a:t>
            </a:r>
            <a:r>
              <a:rPr lang="zh-CN" altLang="en-US" dirty="0"/>
              <a:t> 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4A743-F484-690A-076E-EF6F6E13C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>
                <a:hlinkClick r:id="rId2"/>
              </a:rPr>
              <a:t>https://www.cnbc.com/2021/06/18/how-roku-dominated-streaming-anthony-woods-new-content-obsession.html</a:t>
            </a:r>
            <a:endParaRPr lang="en-US" sz="1400" dirty="0"/>
          </a:p>
          <a:p>
            <a:r>
              <a:rPr lang="en-US" sz="1400" dirty="0">
                <a:hlinkClick r:id="rId3"/>
              </a:rPr>
              <a:t>https://www.theverge.com/2019/10/11/20908128/smart-tv-surveillence-data-collection-home-roku-amazon-fire-princeton-study</a:t>
            </a:r>
            <a:endParaRPr lang="en-US" sz="1400" dirty="0"/>
          </a:p>
          <a:p>
            <a:r>
              <a:rPr lang="en-US" sz="1400" dirty="0">
                <a:hlinkClick r:id="rId4"/>
              </a:rPr>
              <a:t>https://www.youtube.com/watch?v=SAEdbjqhNOc&amp;ab_channel=TickerSymbol%3AYOU</a:t>
            </a:r>
            <a:endParaRPr lang="en-US" sz="1400" dirty="0"/>
          </a:p>
          <a:p>
            <a:r>
              <a:rPr lang="en-US" sz="1400" dirty="0">
                <a:hlinkClick r:id="rId5"/>
              </a:rPr>
              <a:t>https://www.youtube.com/watch?v=6UCUQcLswKA&amp;ab_channel=CommonSenseInvestor</a:t>
            </a:r>
            <a:endParaRPr lang="en-US" sz="1400" dirty="0"/>
          </a:p>
          <a:p>
            <a:r>
              <a:rPr lang="en-US" sz="1400" dirty="0"/>
              <a:t>https://</a:t>
            </a:r>
            <a:r>
              <a:rPr lang="en-US" sz="1400" dirty="0" err="1"/>
              <a:t>finance.yahoo.com</a:t>
            </a:r>
            <a:r>
              <a:rPr lang="en-US" sz="1400" dirty="0"/>
              <a:t>/news/roku-apos-tv-strategy-puts-222700177.html?guccounter=1&amp;guce_referrer=aHR0cHM6Ly93d3cuZ29vZ2xlLmNvbS8&amp;guce_referrer_sig=AQAAAHN8THBCqOmQNilsfBgLov_TmjbWs6i72AxZWj32fEiVZrdwGVMKXa5QI7GD9P0ZT9w64wWiixR_HB4_uFDFl5mx4G-t4HAVm6U_HvzW2UyTLkz0NzsfZzr_LThMI_T9nvkxHel6hvFt4UeDd2Ndw9019QBpKoRafoHABp_nCES4</a:t>
            </a:r>
          </a:p>
          <a:p>
            <a:r>
              <a:rPr lang="en-US" sz="1400" dirty="0">
                <a:hlinkClick r:id="rId6"/>
              </a:rPr>
              <a:t>https://seekingalpha.com/article/4398729-is-only-one-roku</a:t>
            </a:r>
            <a:endParaRPr lang="en-US" sz="1400" dirty="0"/>
          </a:p>
          <a:p>
            <a:r>
              <a:rPr lang="en-US" sz="1400" dirty="0">
                <a:hlinkClick r:id="rId7"/>
              </a:rPr>
              <a:t>https://seekingalpha.com/article/4376633-roku-massive-opportunity-in-digital-advertising</a:t>
            </a:r>
            <a:endParaRPr lang="en-US" sz="1400" dirty="0"/>
          </a:p>
          <a:p>
            <a:r>
              <a:rPr lang="en-US" sz="1400" dirty="0">
                <a:hlinkClick r:id="rId8"/>
              </a:rPr>
              <a:t>https://finance.yahoo.com/news/roku-apos-tv-strategy-puts-222700177.html</a:t>
            </a:r>
            <a:endParaRPr lang="en-US" sz="1400" dirty="0"/>
          </a:p>
          <a:p>
            <a:endParaRPr lang="en-US" sz="1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601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A359C7D-4B45-49B7-B3C2-04217BBCD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7110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482B51-C93D-5AAF-384B-1F7BD9F4F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825" y="643467"/>
            <a:ext cx="3964008" cy="1800526"/>
          </a:xfrm>
        </p:spPr>
        <p:txBody>
          <a:bodyPr>
            <a:normAutofit/>
          </a:bodyPr>
          <a:lstStyle/>
          <a:p>
            <a:r>
              <a:rPr lang="en-US" altLang="zh-CN" dirty="0"/>
              <a:t>Agenda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E0BA4-DC3A-7A64-6104-9582421E3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824" y="2623381"/>
            <a:ext cx="3964007" cy="3553581"/>
          </a:xfrm>
        </p:spPr>
        <p:txBody>
          <a:bodyPr>
            <a:normAutofit/>
          </a:bodyPr>
          <a:lstStyle/>
          <a:p>
            <a:r>
              <a:rPr lang="en-US" altLang="zh-CN" sz="2000"/>
              <a:t>Company</a:t>
            </a:r>
            <a:r>
              <a:rPr lang="zh-CN" altLang="en-US" sz="2000"/>
              <a:t> </a:t>
            </a:r>
            <a:r>
              <a:rPr lang="en-US" altLang="zh-CN" sz="2000"/>
              <a:t>Overview</a:t>
            </a:r>
          </a:p>
          <a:p>
            <a:r>
              <a:rPr lang="en-US" altLang="zh-CN" sz="2000"/>
              <a:t>Business</a:t>
            </a:r>
            <a:r>
              <a:rPr lang="zh-CN" altLang="en-US" sz="2000"/>
              <a:t> </a:t>
            </a:r>
            <a:r>
              <a:rPr lang="en-US" altLang="zh-CN" sz="2000"/>
              <a:t>Model</a:t>
            </a:r>
            <a:r>
              <a:rPr lang="zh-CN" altLang="en-US" sz="2000"/>
              <a:t> </a:t>
            </a:r>
            <a:r>
              <a:rPr lang="en-US" altLang="zh-CN" sz="2000"/>
              <a:t>and</a:t>
            </a:r>
            <a:r>
              <a:rPr lang="zh-CN" altLang="en-US" sz="2000"/>
              <a:t> </a:t>
            </a:r>
            <a:r>
              <a:rPr lang="en-US" altLang="zh-CN" sz="2000"/>
              <a:t>products</a:t>
            </a:r>
          </a:p>
          <a:p>
            <a:r>
              <a:rPr lang="en-US" altLang="zh-CN" sz="2000"/>
              <a:t>How</a:t>
            </a:r>
            <a:r>
              <a:rPr lang="zh-CN" altLang="en-US" sz="2000"/>
              <a:t> </a:t>
            </a:r>
            <a:r>
              <a:rPr lang="en-US" altLang="zh-CN" sz="2000"/>
              <a:t>Roku</a:t>
            </a:r>
            <a:r>
              <a:rPr lang="zh-CN" altLang="en-US" sz="2000"/>
              <a:t> </a:t>
            </a:r>
            <a:r>
              <a:rPr lang="en-US" altLang="zh-CN" sz="2000"/>
              <a:t>uses</a:t>
            </a:r>
            <a:r>
              <a:rPr lang="zh-CN" altLang="en-US" sz="2000"/>
              <a:t> </a:t>
            </a:r>
            <a:r>
              <a:rPr lang="en-US" altLang="zh-CN" sz="2000"/>
              <a:t>big</a:t>
            </a:r>
            <a:r>
              <a:rPr lang="zh-CN" altLang="en-US" sz="2000"/>
              <a:t> </a:t>
            </a:r>
            <a:r>
              <a:rPr lang="en-US" altLang="zh-CN" sz="2000"/>
              <a:t>data</a:t>
            </a:r>
            <a:r>
              <a:rPr lang="zh-CN" altLang="en-US" sz="2000"/>
              <a:t> </a:t>
            </a:r>
            <a:r>
              <a:rPr lang="en-US" altLang="zh-CN" sz="2000"/>
              <a:t>and</a:t>
            </a:r>
            <a:r>
              <a:rPr lang="zh-CN" altLang="en-US" sz="2000"/>
              <a:t> </a:t>
            </a:r>
            <a:r>
              <a:rPr lang="en-US" altLang="zh-CN" sz="2000"/>
              <a:t>analytics</a:t>
            </a:r>
          </a:p>
          <a:p>
            <a:r>
              <a:rPr lang="en-US" altLang="zh-CN" sz="2000"/>
              <a:t>Recommendations</a:t>
            </a:r>
            <a:r>
              <a:rPr lang="zh-CN" altLang="en-US" sz="2000"/>
              <a:t> </a:t>
            </a:r>
            <a:r>
              <a:rPr lang="en-US" altLang="zh-CN" sz="2000"/>
              <a:t>and</a:t>
            </a:r>
            <a:r>
              <a:rPr lang="zh-CN" altLang="en-US" sz="2000"/>
              <a:t> </a:t>
            </a:r>
            <a:r>
              <a:rPr lang="en-US" altLang="zh-CN" sz="2000"/>
              <a:t>looking</a:t>
            </a:r>
            <a:r>
              <a:rPr lang="zh-CN" altLang="en-US" sz="2000"/>
              <a:t> </a:t>
            </a:r>
            <a:r>
              <a:rPr lang="en-US" altLang="zh-CN" sz="2000"/>
              <a:t>forward</a:t>
            </a:r>
            <a:endParaRPr lang="en-CN" sz="2000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DE61B7B7-D6ED-084D-429B-FD6682377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9855" y="2822001"/>
            <a:ext cx="5090878" cy="157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405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A9C275-5038-9C4B-E63C-94A618E07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en-CN" dirty="0"/>
              <a:t>Company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7408E-045A-021A-1773-D83FFDE9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33297"/>
            <a:ext cx="3816096" cy="3843666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2000" dirty="0"/>
              <a:t>Founded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2002</a:t>
            </a:r>
          </a:p>
          <a:p>
            <a:r>
              <a:rPr lang="en-US" altLang="zh-CN" sz="2000" dirty="0"/>
              <a:t>2021</a:t>
            </a:r>
            <a:r>
              <a:rPr lang="zh-CN" altLang="en-US" sz="2000" dirty="0"/>
              <a:t> </a:t>
            </a:r>
            <a:r>
              <a:rPr lang="en-US" altLang="zh-CN" sz="2000" dirty="0"/>
              <a:t>Revenue:</a:t>
            </a:r>
            <a:r>
              <a:rPr lang="zh-CN" altLang="en-US" sz="2000" dirty="0"/>
              <a:t> </a:t>
            </a:r>
            <a:r>
              <a:rPr lang="en-US" altLang="zh-CN" sz="2000" dirty="0"/>
              <a:t>2.765</a:t>
            </a:r>
            <a:r>
              <a:rPr lang="zh-CN" altLang="en-US" sz="2000" dirty="0"/>
              <a:t> </a:t>
            </a:r>
            <a:r>
              <a:rPr lang="en-US" altLang="zh-CN" sz="2000" dirty="0"/>
              <a:t>B</a:t>
            </a:r>
          </a:p>
          <a:p>
            <a:r>
              <a:rPr lang="en-US" altLang="zh-CN" sz="2000" dirty="0"/>
              <a:t>Market</a:t>
            </a:r>
            <a:r>
              <a:rPr lang="zh-CN" altLang="en-US" sz="2000" dirty="0"/>
              <a:t> </a:t>
            </a:r>
            <a:r>
              <a:rPr lang="en-US" altLang="zh-CN" sz="2000" dirty="0"/>
              <a:t>Cap</a:t>
            </a:r>
            <a:r>
              <a:rPr lang="zh-CN" altLang="en-US" sz="2000" dirty="0"/>
              <a:t>：</a:t>
            </a:r>
            <a:r>
              <a:rPr lang="en-US" altLang="zh-CN" sz="2000" dirty="0"/>
              <a:t>11.25</a:t>
            </a:r>
            <a:r>
              <a:rPr lang="zh-CN" altLang="en-US" sz="2000" dirty="0"/>
              <a:t> </a:t>
            </a:r>
            <a:r>
              <a:rPr lang="en-US" altLang="zh-CN" sz="2000" dirty="0"/>
              <a:t>B</a:t>
            </a:r>
          </a:p>
          <a:p>
            <a:r>
              <a:rPr lang="en-US" sz="2000" dirty="0"/>
              <a:t>Cu</a:t>
            </a:r>
            <a:r>
              <a:rPr lang="en-US" altLang="zh-CN" sz="2000" dirty="0"/>
              <a:t>rrent</a:t>
            </a:r>
            <a:r>
              <a:rPr lang="zh-CN" altLang="en-US" sz="2000" dirty="0"/>
              <a:t> </a:t>
            </a:r>
            <a:r>
              <a:rPr lang="en-US" altLang="zh-CN" sz="2000" dirty="0"/>
              <a:t>Stock</a:t>
            </a:r>
            <a:r>
              <a:rPr lang="zh-CN" altLang="en-US" sz="2000" dirty="0"/>
              <a:t> </a:t>
            </a:r>
            <a:r>
              <a:rPr lang="en-US" altLang="zh-CN" sz="2000" dirty="0"/>
              <a:t>price:</a:t>
            </a:r>
            <a:r>
              <a:rPr lang="zh-CN" altLang="en-US" sz="2000" dirty="0"/>
              <a:t> </a:t>
            </a:r>
            <a:r>
              <a:rPr lang="en-US" altLang="zh-CN" sz="2000" dirty="0"/>
              <a:t>$82.7</a:t>
            </a:r>
          </a:p>
          <a:p>
            <a:r>
              <a:rPr lang="en-US" altLang="zh-CN" sz="2000" dirty="0"/>
              <a:t>Operating</a:t>
            </a:r>
            <a:r>
              <a:rPr lang="zh-CN" altLang="en-US" sz="2000" dirty="0"/>
              <a:t> </a:t>
            </a:r>
            <a:r>
              <a:rPr lang="en-US" altLang="zh-CN" sz="2000" dirty="0"/>
              <a:t>income</a:t>
            </a:r>
            <a:r>
              <a:rPr lang="zh-CN" altLang="en-US" sz="2000" dirty="0"/>
              <a:t>：</a:t>
            </a:r>
            <a:r>
              <a:rPr lang="en-US" altLang="zh-CN" sz="2000" dirty="0"/>
              <a:t>$241.4</a:t>
            </a:r>
            <a:r>
              <a:rPr lang="zh-CN" altLang="en-US" sz="2000" dirty="0"/>
              <a:t> </a:t>
            </a:r>
            <a:r>
              <a:rPr lang="en-US" altLang="zh-CN" sz="2000" dirty="0"/>
              <a:t>Million</a:t>
            </a:r>
          </a:p>
          <a:p>
            <a:r>
              <a:rPr lang="en-US" altLang="zh-CN" sz="2000" dirty="0"/>
              <a:t>Total</a:t>
            </a:r>
            <a:r>
              <a:rPr lang="zh-CN" altLang="en-US" sz="2000" dirty="0"/>
              <a:t> </a:t>
            </a:r>
            <a:r>
              <a:rPr lang="en-US" altLang="zh-CN" sz="2000" dirty="0"/>
              <a:t>net</a:t>
            </a:r>
            <a:r>
              <a:rPr lang="zh-CN" altLang="en-US" sz="2000" dirty="0"/>
              <a:t> </a:t>
            </a:r>
            <a:r>
              <a:rPr lang="en-US" altLang="zh-CN" sz="2000" dirty="0"/>
              <a:t>revenue</a:t>
            </a:r>
            <a:r>
              <a:rPr lang="zh-CN" altLang="en-US" sz="2000" dirty="0"/>
              <a:t> </a:t>
            </a:r>
            <a:r>
              <a:rPr lang="en-US" altLang="zh-CN" sz="2000" dirty="0"/>
              <a:t>grew</a:t>
            </a:r>
            <a:r>
              <a:rPr lang="zh-CN" altLang="en-US" sz="2000" dirty="0"/>
              <a:t> </a:t>
            </a:r>
            <a:r>
              <a:rPr lang="en-US" altLang="zh-CN" sz="2000" dirty="0"/>
              <a:t>55%</a:t>
            </a:r>
            <a:r>
              <a:rPr lang="zh-CN" altLang="en-US" sz="2000" dirty="0"/>
              <a:t> </a:t>
            </a:r>
            <a:r>
              <a:rPr lang="en-US" altLang="zh-CN" sz="2000" dirty="0"/>
              <a:t>year</a:t>
            </a:r>
            <a:r>
              <a:rPr lang="zh-CN" altLang="en-US" sz="2000" dirty="0"/>
              <a:t> </a:t>
            </a:r>
            <a:r>
              <a:rPr lang="en-US" altLang="zh-CN" sz="2000" dirty="0"/>
              <a:t>over</a:t>
            </a:r>
            <a:r>
              <a:rPr lang="zh-CN" altLang="en-US" sz="2000" dirty="0"/>
              <a:t> </a:t>
            </a:r>
            <a:r>
              <a:rPr lang="en-US" altLang="zh-CN" sz="2000" dirty="0"/>
              <a:t>year</a:t>
            </a:r>
          </a:p>
          <a:p>
            <a:r>
              <a:rPr lang="en-US" altLang="zh-CN" sz="2000" dirty="0"/>
              <a:t>Average</a:t>
            </a:r>
            <a:r>
              <a:rPr lang="zh-CN" altLang="en-US" sz="2000" dirty="0"/>
              <a:t> </a:t>
            </a:r>
            <a:r>
              <a:rPr lang="en-US" altLang="zh-CN" sz="2000" dirty="0"/>
              <a:t>Revenue</a:t>
            </a:r>
            <a:r>
              <a:rPr lang="zh-CN" altLang="en-US" sz="2000" dirty="0"/>
              <a:t> </a:t>
            </a:r>
            <a:r>
              <a:rPr lang="en-US" altLang="zh-CN" sz="2000" dirty="0"/>
              <a:t>per</a:t>
            </a:r>
            <a:r>
              <a:rPr lang="zh-CN" altLang="en-US" sz="2000" dirty="0"/>
              <a:t> </a:t>
            </a:r>
            <a:r>
              <a:rPr lang="en-US" altLang="zh-CN" sz="2000" dirty="0"/>
              <a:t>User(ARPU)</a:t>
            </a:r>
            <a:r>
              <a:rPr lang="zh-CN" altLang="en-US" sz="2000" dirty="0"/>
              <a:t> </a:t>
            </a:r>
            <a:r>
              <a:rPr lang="en-US" altLang="zh-CN" sz="2000" dirty="0"/>
              <a:t>grew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$41,</a:t>
            </a:r>
            <a:r>
              <a:rPr lang="zh-CN" altLang="en-US" sz="2000" dirty="0"/>
              <a:t> </a:t>
            </a:r>
            <a:r>
              <a:rPr lang="en-US" altLang="zh-CN" sz="2000" dirty="0"/>
              <a:t>43%</a:t>
            </a:r>
            <a:r>
              <a:rPr lang="zh-CN" altLang="en-US" sz="2000" dirty="0"/>
              <a:t> </a:t>
            </a:r>
            <a:r>
              <a:rPr lang="en-US" altLang="zh-CN" sz="2000" dirty="0"/>
              <a:t>YoY</a:t>
            </a:r>
            <a:endParaRPr lang="en-CN" sz="2000" dirty="0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8E908421-0787-3CD7-DD82-D03BCE0684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65" r="29493"/>
          <a:stretch/>
        </p:blipFill>
        <p:spPr>
          <a:xfrm>
            <a:off x="474770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58055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82604-AA45-3D84-98A4-43667892B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Products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66287-1146-D8A7-DD0E-E1FE6D95F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43993"/>
            <a:ext cx="4009372" cy="426995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zh-CN" sz="1900" dirty="0"/>
              <a:t>What</a:t>
            </a:r>
            <a:r>
              <a:rPr lang="zh-CN" altLang="en-US" sz="1900" dirty="0"/>
              <a:t> </a:t>
            </a:r>
            <a:r>
              <a:rPr lang="en-US" altLang="zh-CN" sz="1900" dirty="0"/>
              <a:t>business</a:t>
            </a:r>
            <a:r>
              <a:rPr lang="zh-CN" altLang="en-US" sz="1900" dirty="0"/>
              <a:t> </a:t>
            </a:r>
            <a:r>
              <a:rPr lang="en-US" altLang="zh-CN" sz="1900" dirty="0"/>
              <a:t>is</a:t>
            </a:r>
            <a:r>
              <a:rPr lang="zh-CN" altLang="en-US" sz="1900" dirty="0"/>
              <a:t> </a:t>
            </a:r>
            <a:r>
              <a:rPr lang="en-US" altLang="zh-CN" sz="1900" dirty="0"/>
              <a:t>Roku</a:t>
            </a:r>
            <a:r>
              <a:rPr lang="zh-CN" altLang="en-US" sz="1900" dirty="0"/>
              <a:t> </a:t>
            </a:r>
            <a:r>
              <a:rPr lang="en-US" altLang="zh-CN" sz="1900" dirty="0"/>
              <a:t>in:</a:t>
            </a:r>
            <a:r>
              <a:rPr lang="zh-CN" altLang="en-US" sz="1900" dirty="0"/>
              <a:t> </a:t>
            </a:r>
            <a:r>
              <a:rPr lang="en-US" altLang="zh-CN" sz="1900" dirty="0"/>
              <a:t>Hardware</a:t>
            </a:r>
            <a:r>
              <a:rPr lang="zh-CN" altLang="en-US" sz="1900" dirty="0"/>
              <a:t> </a:t>
            </a:r>
            <a:r>
              <a:rPr lang="en-US" altLang="zh-CN" sz="1900" dirty="0"/>
              <a:t>digital</a:t>
            </a:r>
            <a:r>
              <a:rPr lang="zh-CN" altLang="en-US" sz="1900" dirty="0"/>
              <a:t> </a:t>
            </a:r>
            <a:r>
              <a:rPr lang="en-US" altLang="zh-CN" sz="1900" dirty="0"/>
              <a:t>media</a:t>
            </a:r>
            <a:r>
              <a:rPr lang="zh-CN" altLang="en-US" sz="1900" dirty="0"/>
              <a:t> </a:t>
            </a:r>
            <a:r>
              <a:rPr lang="en-US" altLang="zh-CN" sz="1900" dirty="0"/>
              <a:t>players</a:t>
            </a:r>
            <a:r>
              <a:rPr lang="zh-CN" altLang="en-US" sz="1900" dirty="0"/>
              <a:t> </a:t>
            </a:r>
            <a:r>
              <a:rPr lang="en-US" altLang="zh-CN" sz="1900" dirty="0"/>
              <a:t>which</a:t>
            </a:r>
            <a:r>
              <a:rPr lang="zh-CN" altLang="en-US" sz="1900" dirty="0"/>
              <a:t> </a:t>
            </a:r>
            <a:r>
              <a:rPr lang="en-US" altLang="zh-CN" sz="1900" dirty="0"/>
              <a:t>offer</a:t>
            </a:r>
            <a:r>
              <a:rPr lang="zh-CN" altLang="en-US" sz="1900" dirty="0"/>
              <a:t> </a:t>
            </a:r>
            <a:r>
              <a:rPr lang="en-US" altLang="zh-CN" sz="1900" dirty="0"/>
              <a:t>streaming</a:t>
            </a:r>
            <a:r>
              <a:rPr lang="zh-CN" altLang="en-US" sz="1900" dirty="0"/>
              <a:t> </a:t>
            </a:r>
            <a:r>
              <a:rPr lang="en-US" altLang="zh-CN" sz="1900" dirty="0"/>
              <a:t>media</a:t>
            </a:r>
            <a:r>
              <a:rPr lang="zh-CN" altLang="en-US" sz="1900" dirty="0"/>
              <a:t> </a:t>
            </a:r>
            <a:r>
              <a:rPr lang="en-US" altLang="zh-CN" sz="1900" dirty="0"/>
              <a:t>content</a:t>
            </a:r>
            <a:r>
              <a:rPr lang="zh-CN" altLang="en-US" sz="1900" dirty="0"/>
              <a:t> </a:t>
            </a:r>
            <a:r>
              <a:rPr lang="en-US" altLang="zh-CN" sz="1900" dirty="0"/>
              <a:t>from</a:t>
            </a:r>
            <a:r>
              <a:rPr lang="zh-CN" altLang="en-US" sz="1900" dirty="0"/>
              <a:t> </a:t>
            </a:r>
            <a:r>
              <a:rPr lang="en-US" altLang="zh-CN" sz="1900" dirty="0"/>
              <a:t>online</a:t>
            </a:r>
            <a:r>
              <a:rPr lang="zh-CN" altLang="en-US" sz="1900" dirty="0"/>
              <a:t> </a:t>
            </a:r>
            <a:r>
              <a:rPr lang="en-US" altLang="zh-CN" sz="1900" dirty="0"/>
              <a:t>services;</a:t>
            </a:r>
            <a:r>
              <a:rPr lang="zh-CN" altLang="en-US" sz="1900" dirty="0"/>
              <a:t> </a:t>
            </a:r>
            <a:r>
              <a:rPr lang="en-US" altLang="zh-CN" sz="1900" dirty="0"/>
              <a:t>Advertising</a:t>
            </a:r>
            <a:r>
              <a:rPr lang="zh-CN" altLang="en-US" sz="1900" dirty="0"/>
              <a:t> </a:t>
            </a:r>
            <a:r>
              <a:rPr lang="en-US" altLang="zh-CN" sz="1900" dirty="0"/>
              <a:t>business;</a:t>
            </a:r>
            <a:r>
              <a:rPr lang="zh-CN" altLang="en-US" sz="1900" dirty="0"/>
              <a:t> </a:t>
            </a:r>
            <a:r>
              <a:rPr lang="en-US" altLang="zh-CN" sz="1900" dirty="0" err="1"/>
              <a:t>liscensing</a:t>
            </a:r>
            <a:r>
              <a:rPr lang="zh-CN" altLang="en-US" sz="1900" dirty="0"/>
              <a:t> </a:t>
            </a:r>
            <a:r>
              <a:rPr lang="en-US" altLang="zh-CN" sz="1900" dirty="0"/>
              <a:t>its</a:t>
            </a:r>
            <a:r>
              <a:rPr lang="zh-CN" altLang="en-US" sz="1900" dirty="0"/>
              <a:t> </a:t>
            </a:r>
            <a:r>
              <a:rPr lang="en-US" altLang="zh-CN" sz="1900" dirty="0"/>
              <a:t>hardware</a:t>
            </a:r>
            <a:r>
              <a:rPr lang="zh-CN" altLang="en-US" sz="1900" dirty="0"/>
              <a:t> </a:t>
            </a:r>
            <a:r>
              <a:rPr lang="en-US" altLang="zh-CN" sz="1900" dirty="0"/>
              <a:t>and</a:t>
            </a:r>
            <a:r>
              <a:rPr lang="zh-CN" altLang="en-US" sz="1900" dirty="0"/>
              <a:t> </a:t>
            </a:r>
            <a:r>
              <a:rPr lang="en-US" altLang="zh-CN" sz="1900" dirty="0"/>
              <a:t>operating</a:t>
            </a:r>
            <a:r>
              <a:rPr lang="zh-CN" altLang="en-US" sz="1900" dirty="0"/>
              <a:t> </a:t>
            </a:r>
            <a:r>
              <a:rPr lang="en-US" altLang="zh-CN" sz="1900" dirty="0"/>
              <a:t>system</a:t>
            </a:r>
            <a:r>
              <a:rPr lang="zh-CN" altLang="en-US" sz="1900" dirty="0"/>
              <a:t> </a:t>
            </a:r>
            <a:r>
              <a:rPr lang="en-US" altLang="zh-CN" sz="1900" dirty="0"/>
              <a:t>to</a:t>
            </a:r>
            <a:r>
              <a:rPr lang="zh-CN" altLang="en-US" sz="1900" dirty="0"/>
              <a:t> </a:t>
            </a:r>
            <a:r>
              <a:rPr lang="en-US" altLang="zh-CN" sz="1900" dirty="0"/>
              <a:t>businesses</a:t>
            </a:r>
          </a:p>
          <a:p>
            <a:pPr>
              <a:lnSpc>
                <a:spcPct val="120000"/>
              </a:lnSpc>
            </a:pPr>
            <a:r>
              <a:rPr lang="en-US" altLang="zh-CN" sz="1900" dirty="0"/>
              <a:t>Products:</a:t>
            </a:r>
            <a:r>
              <a:rPr lang="zh-CN" altLang="en-US" sz="1900" dirty="0"/>
              <a:t> </a:t>
            </a:r>
            <a:r>
              <a:rPr lang="en-US" sz="1900" dirty="0"/>
              <a:t>Roku Express, Roku Express+, Roku Ultra, Roku Streaming Stick, Roku TV, Roku OS</a:t>
            </a:r>
            <a:r>
              <a:rPr lang="zh-CN" altLang="en-US" sz="1900" dirty="0"/>
              <a:t> </a:t>
            </a:r>
            <a:endParaRPr lang="en-US" altLang="zh-CN" sz="1900" dirty="0"/>
          </a:p>
          <a:p>
            <a:pPr>
              <a:lnSpc>
                <a:spcPct val="120000"/>
              </a:lnSpc>
            </a:pPr>
            <a:r>
              <a:rPr lang="en-US" altLang="zh-CN" sz="1900" dirty="0"/>
              <a:t>The</a:t>
            </a:r>
            <a:r>
              <a:rPr lang="zh-CN" altLang="en-US" sz="1900" dirty="0"/>
              <a:t> </a:t>
            </a:r>
            <a:r>
              <a:rPr lang="en-US" altLang="zh-CN" sz="1900" dirty="0"/>
              <a:t>first</a:t>
            </a:r>
            <a:r>
              <a:rPr lang="zh-CN" altLang="en-US" sz="1900" dirty="0"/>
              <a:t> </a:t>
            </a:r>
            <a:r>
              <a:rPr lang="en-US" altLang="zh-CN" sz="1900" dirty="0"/>
              <a:t>Roku</a:t>
            </a:r>
            <a:r>
              <a:rPr lang="zh-CN" altLang="en-US" sz="1900" dirty="0"/>
              <a:t> </a:t>
            </a:r>
            <a:r>
              <a:rPr lang="en-US" altLang="zh-CN" sz="1900" dirty="0"/>
              <a:t>model</a:t>
            </a:r>
            <a:r>
              <a:rPr lang="zh-CN" altLang="en-US" sz="1900" dirty="0"/>
              <a:t> </a:t>
            </a:r>
            <a:r>
              <a:rPr lang="en-US" altLang="zh-CN" sz="1900" dirty="0"/>
              <a:t>was</a:t>
            </a:r>
            <a:r>
              <a:rPr lang="zh-CN" altLang="en-US" sz="1900" dirty="0"/>
              <a:t> </a:t>
            </a:r>
            <a:r>
              <a:rPr lang="en-US" altLang="zh-CN" sz="1900" dirty="0"/>
              <a:t>developed</a:t>
            </a:r>
            <a:r>
              <a:rPr lang="zh-CN" altLang="en-US" sz="1900" dirty="0"/>
              <a:t> </a:t>
            </a:r>
            <a:r>
              <a:rPr lang="en-US" altLang="zh-CN" sz="1900" dirty="0"/>
              <a:t>in</a:t>
            </a:r>
            <a:r>
              <a:rPr lang="zh-CN" altLang="en-US" sz="1900" dirty="0"/>
              <a:t> </a:t>
            </a:r>
            <a:r>
              <a:rPr lang="en-US" altLang="zh-CN" sz="1900" dirty="0"/>
              <a:t>2008,</a:t>
            </a:r>
            <a:r>
              <a:rPr lang="zh-CN" altLang="en-US" sz="1900" dirty="0"/>
              <a:t> </a:t>
            </a:r>
            <a:r>
              <a:rPr lang="en-US" altLang="zh-CN" sz="1900" dirty="0"/>
              <a:t>collaborating</a:t>
            </a:r>
            <a:r>
              <a:rPr lang="zh-CN" altLang="en-US" sz="1900" dirty="0"/>
              <a:t> </a:t>
            </a:r>
            <a:r>
              <a:rPr lang="en-US" altLang="zh-CN" sz="1900" dirty="0"/>
              <a:t>with</a:t>
            </a:r>
            <a:r>
              <a:rPr lang="zh-CN" altLang="en-US" sz="1900" dirty="0"/>
              <a:t> </a:t>
            </a:r>
            <a:r>
              <a:rPr lang="en-US" altLang="zh-CN" sz="1900" dirty="0"/>
              <a:t>Netflix</a:t>
            </a:r>
            <a:r>
              <a:rPr lang="zh-CN" altLang="en-US" sz="1900" dirty="0"/>
              <a:t> </a:t>
            </a:r>
            <a:endParaRPr lang="en-US" altLang="zh-CN" sz="1900" dirty="0"/>
          </a:p>
          <a:p>
            <a:pPr>
              <a:lnSpc>
                <a:spcPct val="90000"/>
              </a:lnSpc>
            </a:pPr>
            <a:endParaRPr lang="en-US" sz="1600" dirty="0"/>
          </a:p>
          <a:p>
            <a:pPr marL="0" indent="0">
              <a:lnSpc>
                <a:spcPct val="90000"/>
              </a:lnSpc>
              <a:buNone/>
            </a:pPr>
            <a:endParaRPr lang="en-US" altLang="zh-CN" sz="1600" dirty="0"/>
          </a:p>
          <a:p>
            <a:pPr>
              <a:lnSpc>
                <a:spcPct val="90000"/>
              </a:lnSpc>
            </a:pPr>
            <a:endParaRPr lang="en-US" altLang="zh-CN" sz="1600" dirty="0"/>
          </a:p>
          <a:p>
            <a:pPr>
              <a:lnSpc>
                <a:spcPct val="90000"/>
              </a:lnSpc>
            </a:pPr>
            <a:endParaRPr lang="en-CN" sz="1600" dirty="0"/>
          </a:p>
        </p:txBody>
      </p:sp>
      <p:pic>
        <p:nvPicPr>
          <p:cNvPr id="11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6FBDE41-133F-FC82-E5D1-61CE663A2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2784" y="1610947"/>
            <a:ext cx="6226167" cy="400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77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59D0C-FDFB-E536-5723-A83507EEA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Roku’s</a:t>
            </a:r>
            <a:r>
              <a:rPr lang="zh-CN" altLang="en-US" dirty="0"/>
              <a:t> </a:t>
            </a:r>
            <a:r>
              <a:rPr lang="en-US" altLang="zh-CN" dirty="0"/>
              <a:t>Market</a:t>
            </a:r>
            <a:r>
              <a:rPr lang="zh-CN" altLang="en-US" dirty="0"/>
              <a:t> </a:t>
            </a:r>
            <a:r>
              <a:rPr lang="en-US" altLang="zh-CN" dirty="0"/>
              <a:t>Share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Streaming</a:t>
            </a:r>
            <a:r>
              <a:rPr lang="zh-CN" altLang="en-US" dirty="0"/>
              <a:t> </a:t>
            </a:r>
            <a:r>
              <a:rPr lang="en-US" altLang="zh-CN" dirty="0"/>
              <a:t>devices</a:t>
            </a:r>
            <a:endParaRPr lang="en-CN" dirty="0"/>
          </a:p>
        </p:txBody>
      </p:sp>
      <p:pic>
        <p:nvPicPr>
          <p:cNvPr id="5" name="Content Placeholder 4" descr="Chart, pie chart&#10;&#10;Description automatically generated">
            <a:extLst>
              <a:ext uri="{FF2B5EF4-FFF2-40B4-BE49-F238E27FC236}">
                <a16:creationId xmlns:a16="http://schemas.microsoft.com/office/drawing/2014/main" id="{F7BFBC7B-6748-E80A-2942-93DC9F5F9C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26882" y="1690688"/>
            <a:ext cx="5600049" cy="4160837"/>
          </a:xfr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E104E4E4-5D4E-6676-97C1-A4ED25224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82" y="1903630"/>
            <a:ext cx="60960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347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A5360-CAF0-965C-9222-F9A2A9788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Roku’s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 </a:t>
            </a:r>
            <a:r>
              <a:rPr lang="en-US" altLang="zh-CN" dirty="0"/>
              <a:t>flows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feedback</a:t>
            </a:r>
            <a:r>
              <a:rPr lang="zh-CN" altLang="en-US" dirty="0"/>
              <a:t> </a:t>
            </a:r>
            <a:r>
              <a:rPr lang="en-US" altLang="zh-CN" dirty="0"/>
              <a:t>approaches</a:t>
            </a:r>
            <a:endParaRPr lang="en-CN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106B6E2B-89EC-DCD8-A815-AC93C4C39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5200"/>
            <a:ext cx="6958853" cy="3727502"/>
          </a:xfrm>
          <a:prstGeom prst="rect">
            <a:avLst/>
          </a:prstGeom>
        </p:spPr>
      </p:pic>
      <p:pic>
        <p:nvPicPr>
          <p:cNvPr id="7" name="Picture 6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F3410896-B991-5DAC-9949-923C2D34F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37358"/>
            <a:ext cx="5802979" cy="189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901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488F6DB-AE81-4C8D-B1F2-045AB0C89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tv on a wall&#10;&#10;Description automatically generated with medium confidence">
            <a:extLst>
              <a:ext uri="{FF2B5EF4-FFF2-40B4-BE49-F238E27FC236}">
                <a16:creationId xmlns:a16="http://schemas.microsoft.com/office/drawing/2014/main" id="{44E5B77A-052E-827D-CBC0-FA4C59EF22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9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1" name="Graphic 1">
            <a:extLst>
              <a:ext uri="{FF2B5EF4-FFF2-40B4-BE49-F238E27FC236}">
                <a16:creationId xmlns:a16="http://schemas.microsoft.com/office/drawing/2014/main" id="{721F817A-BF7E-440D-B296-66D86EDB0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bg1">
              <a:alpha val="89000"/>
            </a:schemeClr>
          </a:solidFill>
          <a:ln w="32707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2A02F8-B30F-8253-39F9-493A3855B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376" y="1720078"/>
            <a:ext cx="5861106" cy="1439331"/>
          </a:xfrm>
        </p:spPr>
        <p:txBody>
          <a:bodyPr anchor="b">
            <a:normAutofit/>
          </a:bodyPr>
          <a:lstStyle/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Roku</a:t>
            </a:r>
            <a:r>
              <a:rPr lang="zh-CN" altLang="en-US" dirty="0"/>
              <a:t> </a:t>
            </a:r>
            <a:r>
              <a:rPr lang="en-US" altLang="zh-CN" dirty="0"/>
              <a:t>utilize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analytics?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2D9E8-71A8-EBC1-2797-490D06AC5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0363" y="3159409"/>
            <a:ext cx="6531736" cy="3516996"/>
          </a:xfrm>
        </p:spPr>
        <p:txBody>
          <a:bodyPr>
            <a:normAutofit/>
          </a:bodyPr>
          <a:lstStyle/>
          <a:p>
            <a:r>
              <a:rPr lang="en-US" altLang="zh-CN" sz="1600" dirty="0"/>
              <a:t>Roku</a:t>
            </a:r>
            <a:r>
              <a:rPr lang="zh-CN" altLang="en-US" sz="1600" dirty="0"/>
              <a:t> </a:t>
            </a:r>
            <a:r>
              <a:rPr lang="en-US" altLang="zh-CN" sz="1600" dirty="0"/>
              <a:t>utilizes</a:t>
            </a:r>
            <a:r>
              <a:rPr lang="zh-CN" altLang="en-US" sz="1600" dirty="0"/>
              <a:t> </a:t>
            </a:r>
            <a:r>
              <a:rPr lang="en-US" altLang="zh-CN" sz="1600" dirty="0"/>
              <a:t>their</a:t>
            </a:r>
            <a:r>
              <a:rPr lang="zh-CN" altLang="en-US" sz="1600" dirty="0"/>
              <a:t> </a:t>
            </a:r>
            <a:r>
              <a:rPr lang="en-US" altLang="zh-CN" sz="1600" dirty="0"/>
              <a:t>huge</a:t>
            </a:r>
            <a:r>
              <a:rPr lang="zh-CN" altLang="en-US" sz="1600" dirty="0"/>
              <a:t> </a:t>
            </a:r>
            <a:r>
              <a:rPr lang="en-US" altLang="zh-CN" sz="1600" dirty="0"/>
              <a:t>amount</a:t>
            </a:r>
            <a:r>
              <a:rPr lang="zh-CN" altLang="en-US" sz="1600" dirty="0"/>
              <a:t> </a:t>
            </a:r>
            <a:r>
              <a:rPr lang="en-US" altLang="zh-CN" sz="1600" dirty="0"/>
              <a:t>of</a:t>
            </a:r>
            <a:r>
              <a:rPr lang="zh-CN" altLang="en-US" sz="1600" dirty="0"/>
              <a:t> </a:t>
            </a:r>
            <a:r>
              <a:rPr lang="en-US" altLang="zh-CN" sz="1600" dirty="0"/>
              <a:t>data</a:t>
            </a:r>
            <a:r>
              <a:rPr lang="zh-CN" altLang="en-US" sz="1600" dirty="0"/>
              <a:t> </a:t>
            </a:r>
            <a:r>
              <a:rPr lang="en-US" altLang="zh-CN" sz="1600" dirty="0"/>
              <a:t>from</a:t>
            </a:r>
            <a:r>
              <a:rPr lang="zh-CN" altLang="en-US" sz="1600" dirty="0"/>
              <a:t> </a:t>
            </a:r>
            <a:r>
              <a:rPr lang="en-US" altLang="zh-CN" sz="1600" dirty="0"/>
              <a:t>user</a:t>
            </a:r>
            <a:r>
              <a:rPr lang="zh-CN" altLang="en-US" sz="1600" dirty="0"/>
              <a:t> </a:t>
            </a:r>
            <a:r>
              <a:rPr lang="en-US" altLang="zh-CN" sz="1600" dirty="0"/>
              <a:t>registrations</a:t>
            </a:r>
            <a:r>
              <a:rPr lang="zh-CN" altLang="en-US" sz="1600" dirty="0"/>
              <a:t> </a:t>
            </a:r>
            <a:r>
              <a:rPr lang="en-US" altLang="zh-CN" sz="1600" dirty="0"/>
              <a:t>and</a:t>
            </a:r>
            <a:r>
              <a:rPr lang="zh-CN" altLang="en-US" sz="1600" dirty="0"/>
              <a:t> </a:t>
            </a:r>
            <a:r>
              <a:rPr lang="en-US" altLang="zh-CN" sz="1600" dirty="0"/>
              <a:t>streaming</a:t>
            </a:r>
            <a:r>
              <a:rPr lang="zh-CN" altLang="en-US" sz="1600" dirty="0"/>
              <a:t> </a:t>
            </a:r>
            <a:r>
              <a:rPr lang="en-US" altLang="zh-CN" sz="1600" dirty="0"/>
              <a:t>interactions</a:t>
            </a:r>
            <a:r>
              <a:rPr lang="zh-CN" altLang="en-US" sz="1600" dirty="0"/>
              <a:t> </a:t>
            </a:r>
            <a:r>
              <a:rPr lang="en-US" altLang="zh-CN" sz="1600" dirty="0"/>
              <a:t>to</a:t>
            </a:r>
            <a:r>
              <a:rPr lang="zh-CN" altLang="en-US" sz="1600" dirty="0"/>
              <a:t> </a:t>
            </a:r>
            <a:r>
              <a:rPr lang="en-US" altLang="zh-CN" sz="1600" dirty="0"/>
              <a:t>break</a:t>
            </a:r>
            <a:r>
              <a:rPr lang="zh-CN" altLang="en-US" sz="1600" dirty="0"/>
              <a:t> </a:t>
            </a:r>
            <a:r>
              <a:rPr lang="en-US" altLang="zh-CN" sz="1600" dirty="0"/>
              <a:t>audiences</a:t>
            </a:r>
            <a:r>
              <a:rPr lang="zh-CN" altLang="en-US" sz="1600" dirty="0"/>
              <a:t> </a:t>
            </a:r>
            <a:r>
              <a:rPr lang="en-US" altLang="zh-CN" sz="1600" dirty="0"/>
              <a:t>out</a:t>
            </a:r>
            <a:r>
              <a:rPr lang="zh-CN" altLang="en-US" sz="1600" dirty="0"/>
              <a:t> </a:t>
            </a:r>
            <a:r>
              <a:rPr lang="en-US" altLang="zh-CN" sz="1600" dirty="0"/>
              <a:t>into</a:t>
            </a:r>
            <a:r>
              <a:rPr lang="zh-CN" altLang="en-US" sz="1600" dirty="0"/>
              <a:t> </a:t>
            </a:r>
            <a:r>
              <a:rPr lang="en-US" altLang="zh-CN" sz="1600" dirty="0"/>
              <a:t>many</a:t>
            </a:r>
            <a:r>
              <a:rPr lang="zh-CN" altLang="en-US" sz="1600" dirty="0"/>
              <a:t> </a:t>
            </a:r>
            <a:r>
              <a:rPr lang="en-US" altLang="zh-CN" sz="1600" dirty="0"/>
              <a:t>different</a:t>
            </a:r>
            <a:r>
              <a:rPr lang="zh-CN" altLang="en-US" sz="1600" dirty="0"/>
              <a:t> </a:t>
            </a:r>
            <a:r>
              <a:rPr lang="en-US" altLang="zh-CN" sz="1600" dirty="0"/>
              <a:t>targeting</a:t>
            </a:r>
            <a:r>
              <a:rPr lang="zh-CN" altLang="en-US" sz="1600" dirty="0"/>
              <a:t> </a:t>
            </a:r>
            <a:r>
              <a:rPr lang="en-US" altLang="zh-CN" sz="1600" dirty="0"/>
              <a:t>segments</a:t>
            </a:r>
            <a:r>
              <a:rPr lang="zh-CN" altLang="en-US" sz="1600" dirty="0"/>
              <a:t> </a:t>
            </a:r>
            <a:r>
              <a:rPr lang="en-US" altLang="zh-CN" sz="1600" dirty="0"/>
              <a:t>for</a:t>
            </a:r>
            <a:r>
              <a:rPr lang="zh-CN" altLang="en-US" sz="1600" dirty="0"/>
              <a:t> </a:t>
            </a:r>
            <a:r>
              <a:rPr lang="en-US" altLang="zh-CN" sz="1600" dirty="0"/>
              <a:t>different</a:t>
            </a:r>
            <a:r>
              <a:rPr lang="zh-CN" altLang="en-US" sz="1600" dirty="0"/>
              <a:t> </a:t>
            </a:r>
            <a:r>
              <a:rPr lang="en-US" altLang="zh-CN" sz="1600" dirty="0"/>
              <a:t>kinds</a:t>
            </a:r>
            <a:r>
              <a:rPr lang="zh-CN" altLang="en-US" sz="1600" dirty="0"/>
              <a:t> </a:t>
            </a:r>
            <a:r>
              <a:rPr lang="en-US" altLang="zh-CN" sz="1600" dirty="0"/>
              <a:t>of</a:t>
            </a:r>
            <a:r>
              <a:rPr lang="zh-CN" altLang="en-US" sz="1600" dirty="0"/>
              <a:t> </a:t>
            </a:r>
            <a:r>
              <a:rPr lang="en-US" altLang="zh-CN" sz="1600" dirty="0"/>
              <a:t>ad</a:t>
            </a:r>
            <a:r>
              <a:rPr lang="zh-CN" altLang="en-US" sz="1600" dirty="0"/>
              <a:t> </a:t>
            </a:r>
            <a:r>
              <a:rPr lang="en-US" altLang="zh-CN" sz="1600" dirty="0"/>
              <a:t>campaigns</a:t>
            </a:r>
          </a:p>
          <a:p>
            <a:r>
              <a:rPr lang="en-US" altLang="zh-CN" sz="1600" dirty="0"/>
              <a:t>It</a:t>
            </a:r>
            <a:r>
              <a:rPr lang="zh-CN" altLang="en-US" sz="1600" dirty="0"/>
              <a:t> </a:t>
            </a:r>
            <a:r>
              <a:rPr lang="en-US" altLang="zh-CN" sz="1600" dirty="0"/>
              <a:t>uses</a:t>
            </a:r>
            <a:r>
              <a:rPr lang="zh-CN" altLang="en-US" sz="1600" dirty="0"/>
              <a:t> </a:t>
            </a:r>
            <a:r>
              <a:rPr lang="en-US" altLang="zh-CN" sz="1600" dirty="0"/>
              <a:t>machine</a:t>
            </a:r>
            <a:r>
              <a:rPr lang="zh-CN" altLang="en-US" sz="1600" dirty="0"/>
              <a:t> </a:t>
            </a:r>
            <a:r>
              <a:rPr lang="en-US" altLang="zh-CN" sz="1600" dirty="0"/>
              <a:t>learning</a:t>
            </a:r>
            <a:r>
              <a:rPr lang="zh-CN" altLang="en-US" sz="1600" dirty="0"/>
              <a:t> </a:t>
            </a:r>
            <a:r>
              <a:rPr lang="en-US" altLang="zh-CN" sz="1600" dirty="0"/>
              <a:t>to</a:t>
            </a:r>
            <a:r>
              <a:rPr lang="zh-CN" altLang="en-US" sz="1600" dirty="0"/>
              <a:t> </a:t>
            </a:r>
            <a:r>
              <a:rPr lang="en-US" altLang="zh-CN" sz="1600" dirty="0"/>
              <a:t>categorize</a:t>
            </a:r>
            <a:r>
              <a:rPr lang="zh-CN" altLang="en-US" sz="1600" dirty="0"/>
              <a:t> </a:t>
            </a:r>
            <a:r>
              <a:rPr lang="en-US" altLang="zh-CN" sz="1600" dirty="0"/>
              <a:t>users</a:t>
            </a:r>
            <a:r>
              <a:rPr lang="zh-CN" altLang="en-US" sz="1600" dirty="0"/>
              <a:t> </a:t>
            </a:r>
            <a:r>
              <a:rPr lang="en-US" altLang="zh-CN" sz="1600" dirty="0"/>
              <a:t>and</a:t>
            </a:r>
            <a:r>
              <a:rPr lang="zh-CN" altLang="en-US" sz="1600" dirty="0"/>
              <a:t> </a:t>
            </a:r>
            <a:r>
              <a:rPr lang="en-US" altLang="zh-CN" sz="1600" dirty="0"/>
              <a:t>content</a:t>
            </a:r>
            <a:r>
              <a:rPr lang="zh-CN" altLang="en-US" sz="1600" dirty="0"/>
              <a:t> </a:t>
            </a:r>
            <a:r>
              <a:rPr lang="en-US" altLang="zh-CN" sz="1600" dirty="0"/>
              <a:t>into</a:t>
            </a:r>
            <a:r>
              <a:rPr lang="zh-CN" altLang="en-US" sz="1600" dirty="0"/>
              <a:t> </a:t>
            </a:r>
            <a:r>
              <a:rPr lang="en-US" altLang="zh-CN" sz="1600" dirty="0"/>
              <a:t>certain</a:t>
            </a:r>
            <a:r>
              <a:rPr lang="zh-CN" altLang="en-US" sz="1600" dirty="0"/>
              <a:t> </a:t>
            </a:r>
            <a:r>
              <a:rPr lang="en-US" altLang="zh-CN" sz="1600" dirty="0"/>
              <a:t>groups</a:t>
            </a:r>
            <a:r>
              <a:rPr lang="zh-CN" altLang="en-US" sz="1600" dirty="0"/>
              <a:t> </a:t>
            </a:r>
            <a:r>
              <a:rPr lang="en-US" altLang="zh-CN" sz="1600" dirty="0"/>
              <a:t>and</a:t>
            </a:r>
            <a:r>
              <a:rPr lang="zh-CN" altLang="en-US" sz="1600" dirty="0"/>
              <a:t> </a:t>
            </a:r>
            <a:r>
              <a:rPr lang="en-US" altLang="zh-CN" sz="1600" dirty="0"/>
              <a:t>matches</a:t>
            </a:r>
            <a:r>
              <a:rPr lang="zh-CN" altLang="en-US" sz="1600" dirty="0"/>
              <a:t> </a:t>
            </a:r>
            <a:r>
              <a:rPr lang="en-US" altLang="zh-CN" sz="1600" dirty="0"/>
              <a:t>with</a:t>
            </a:r>
            <a:r>
              <a:rPr lang="zh-CN" altLang="en-US" sz="1600" dirty="0"/>
              <a:t> </a:t>
            </a:r>
            <a:r>
              <a:rPr lang="en-US" altLang="zh-CN" sz="1600" dirty="0"/>
              <a:t>only</a:t>
            </a:r>
            <a:r>
              <a:rPr lang="zh-CN" altLang="en-US" sz="1600" dirty="0"/>
              <a:t> </a:t>
            </a:r>
            <a:r>
              <a:rPr lang="en-US" altLang="zh-CN" sz="1600" dirty="0"/>
              <a:t>the</a:t>
            </a:r>
            <a:r>
              <a:rPr lang="zh-CN" altLang="en-US" sz="1600" dirty="0"/>
              <a:t> </a:t>
            </a:r>
            <a:r>
              <a:rPr lang="en-US" altLang="zh-CN" sz="1600" dirty="0"/>
              <a:t>most</a:t>
            </a:r>
            <a:r>
              <a:rPr lang="zh-CN" altLang="en-US" sz="1600" dirty="0"/>
              <a:t> </a:t>
            </a:r>
            <a:r>
              <a:rPr lang="en-US" altLang="zh-CN" sz="1600" dirty="0"/>
              <a:t>personalized</a:t>
            </a:r>
            <a:r>
              <a:rPr lang="zh-CN" altLang="en-US" sz="1600" dirty="0"/>
              <a:t> </a:t>
            </a:r>
            <a:r>
              <a:rPr lang="en-US" altLang="zh-CN" sz="1600" dirty="0"/>
              <a:t>and</a:t>
            </a:r>
            <a:r>
              <a:rPr lang="zh-CN" altLang="en-US" sz="1600" dirty="0"/>
              <a:t> </a:t>
            </a:r>
            <a:r>
              <a:rPr lang="en-US" altLang="zh-CN" sz="1600" dirty="0"/>
              <a:t>relevant</a:t>
            </a:r>
            <a:r>
              <a:rPr lang="zh-CN" altLang="en-US" sz="1600" dirty="0"/>
              <a:t> </a:t>
            </a:r>
            <a:r>
              <a:rPr lang="en-US" altLang="zh-CN" sz="1600" dirty="0"/>
              <a:t>ads</a:t>
            </a:r>
          </a:p>
          <a:p>
            <a:r>
              <a:rPr lang="en-US" altLang="zh-CN" sz="1600" dirty="0"/>
              <a:t>Roku</a:t>
            </a:r>
            <a:r>
              <a:rPr lang="zh-CN" altLang="en-US" sz="1600" dirty="0"/>
              <a:t> </a:t>
            </a:r>
            <a:r>
              <a:rPr lang="en-US" altLang="zh-CN" sz="1600" dirty="0"/>
              <a:t>has</a:t>
            </a:r>
            <a:r>
              <a:rPr lang="zh-CN" altLang="en-US" sz="1600" dirty="0"/>
              <a:t> </a:t>
            </a:r>
            <a:r>
              <a:rPr lang="en-US" altLang="zh-CN" sz="1600" dirty="0"/>
              <a:t>a</a:t>
            </a:r>
            <a:r>
              <a:rPr lang="zh-CN" altLang="en-US" sz="1600" dirty="0"/>
              <a:t> </a:t>
            </a:r>
            <a:r>
              <a:rPr lang="en-US" altLang="zh-CN" sz="1600" dirty="0"/>
              <a:t>data</a:t>
            </a:r>
            <a:r>
              <a:rPr lang="zh-CN" altLang="en-US" sz="1600" dirty="0"/>
              <a:t> </a:t>
            </a:r>
            <a:r>
              <a:rPr lang="en-US" altLang="zh-CN" sz="1600" dirty="0"/>
              <a:t>lead</a:t>
            </a:r>
            <a:r>
              <a:rPr lang="zh-CN" altLang="en-US" sz="1600" dirty="0"/>
              <a:t> </a:t>
            </a:r>
            <a:r>
              <a:rPr lang="en-US" altLang="zh-CN" sz="1600" dirty="0"/>
              <a:t>that</a:t>
            </a:r>
            <a:r>
              <a:rPr lang="zh-CN" altLang="en-US" sz="1600" dirty="0"/>
              <a:t> </a:t>
            </a:r>
            <a:r>
              <a:rPr lang="en-US" altLang="zh-CN" sz="1600" dirty="0"/>
              <a:t>only</a:t>
            </a:r>
            <a:r>
              <a:rPr lang="zh-CN" altLang="en-US" sz="1600" dirty="0"/>
              <a:t> </a:t>
            </a:r>
            <a:r>
              <a:rPr lang="en-US" altLang="zh-CN" sz="1600" dirty="0"/>
              <a:t>compounds</a:t>
            </a:r>
            <a:r>
              <a:rPr lang="zh-CN" altLang="en-US" sz="1600" dirty="0"/>
              <a:t> </a:t>
            </a:r>
            <a:r>
              <a:rPr lang="en-US" altLang="zh-CN" sz="1600" dirty="0"/>
              <a:t>as</a:t>
            </a:r>
            <a:r>
              <a:rPr lang="zh-CN" altLang="en-US" sz="1600" dirty="0"/>
              <a:t> </a:t>
            </a:r>
            <a:r>
              <a:rPr lang="en-US" altLang="zh-CN" sz="1600" dirty="0"/>
              <a:t>they</a:t>
            </a:r>
            <a:r>
              <a:rPr lang="zh-CN" altLang="en-US" sz="1600" dirty="0"/>
              <a:t> </a:t>
            </a:r>
            <a:r>
              <a:rPr lang="en-US" altLang="zh-CN" sz="1600" dirty="0"/>
              <a:t>keep</a:t>
            </a:r>
            <a:r>
              <a:rPr lang="zh-CN" altLang="en-US" sz="1600" dirty="0"/>
              <a:t> </a:t>
            </a:r>
            <a:r>
              <a:rPr lang="en-US" altLang="zh-CN" sz="1600" dirty="0"/>
              <a:t>winning</a:t>
            </a:r>
            <a:r>
              <a:rPr lang="zh-CN" altLang="en-US" sz="1600" dirty="0"/>
              <a:t> </a:t>
            </a:r>
            <a:r>
              <a:rPr lang="en-US" altLang="zh-CN" sz="1600" dirty="0"/>
              <a:t>clicks;</a:t>
            </a:r>
            <a:r>
              <a:rPr lang="zh-CN" altLang="en-US" sz="1600" dirty="0"/>
              <a:t> </a:t>
            </a:r>
            <a:r>
              <a:rPr lang="en-US" altLang="zh-CN" sz="1600" dirty="0"/>
              <a:t>this</a:t>
            </a:r>
            <a:r>
              <a:rPr lang="zh-CN" altLang="en-US" sz="1600" dirty="0"/>
              <a:t> </a:t>
            </a:r>
            <a:r>
              <a:rPr lang="en-US" altLang="zh-CN" sz="1600" dirty="0"/>
              <a:t>edge</a:t>
            </a:r>
            <a:r>
              <a:rPr lang="zh-CN" altLang="en-US" sz="1600" dirty="0"/>
              <a:t> </a:t>
            </a:r>
            <a:r>
              <a:rPr lang="en-US" altLang="zh-CN" sz="1600" dirty="0"/>
              <a:t>shows</a:t>
            </a:r>
            <a:r>
              <a:rPr lang="zh-CN" altLang="en-US" sz="1600" dirty="0"/>
              <a:t> </a:t>
            </a:r>
            <a:r>
              <a:rPr lang="en-US" altLang="zh-CN" sz="1600" dirty="0"/>
              <a:t>in</a:t>
            </a:r>
            <a:r>
              <a:rPr lang="zh-CN" altLang="en-US" sz="1600" dirty="0"/>
              <a:t> </a:t>
            </a:r>
            <a:r>
              <a:rPr lang="en-US" altLang="zh-CN" sz="1600" dirty="0"/>
              <a:t>the</a:t>
            </a:r>
            <a:r>
              <a:rPr lang="zh-CN" altLang="en-US" sz="1600" dirty="0"/>
              <a:t> </a:t>
            </a:r>
            <a:r>
              <a:rPr lang="en-US" altLang="zh-CN" sz="1600" dirty="0"/>
              <a:t>company’s</a:t>
            </a:r>
            <a:r>
              <a:rPr lang="zh-CN" altLang="en-US" sz="1600" dirty="0"/>
              <a:t> </a:t>
            </a:r>
            <a:r>
              <a:rPr lang="en-US" altLang="zh-CN" sz="1600" dirty="0"/>
              <a:t>financials</a:t>
            </a:r>
            <a:r>
              <a:rPr lang="zh-CN" altLang="en-US" sz="1600" dirty="0"/>
              <a:t> </a:t>
            </a:r>
            <a:r>
              <a:rPr lang="en-US" altLang="zh-CN" sz="1600" dirty="0"/>
              <a:t>and</a:t>
            </a:r>
            <a:r>
              <a:rPr lang="zh-CN" altLang="en-US" sz="1600" dirty="0"/>
              <a:t> </a:t>
            </a:r>
            <a:r>
              <a:rPr lang="en-US" altLang="zh-CN" sz="1600" dirty="0"/>
              <a:t>the</a:t>
            </a:r>
            <a:r>
              <a:rPr lang="zh-CN" altLang="en-US" sz="1600" dirty="0"/>
              <a:t> </a:t>
            </a:r>
            <a:r>
              <a:rPr lang="en-US" altLang="zh-CN" sz="1600" dirty="0"/>
              <a:t>bottom</a:t>
            </a:r>
            <a:r>
              <a:rPr lang="zh-CN" altLang="en-US" sz="1600" dirty="0"/>
              <a:t> </a:t>
            </a:r>
            <a:r>
              <a:rPr lang="en-US" altLang="zh-CN" sz="1600" dirty="0"/>
              <a:t>line</a:t>
            </a:r>
            <a:r>
              <a:rPr lang="zh-CN" altLang="en-US" sz="1600" dirty="0"/>
              <a:t> </a:t>
            </a:r>
            <a:r>
              <a:rPr lang="en-US" altLang="zh-CN" sz="1600" dirty="0"/>
              <a:t>of</a:t>
            </a:r>
            <a:r>
              <a:rPr lang="zh-CN" altLang="en-US" sz="1600" dirty="0"/>
              <a:t> </a:t>
            </a:r>
            <a:r>
              <a:rPr lang="en-US" altLang="zh-CN" sz="1600" dirty="0"/>
              <a:t>income</a:t>
            </a:r>
            <a:r>
              <a:rPr lang="zh-CN" altLang="en-US" sz="1600" dirty="0"/>
              <a:t> </a:t>
            </a:r>
            <a:r>
              <a:rPr lang="en-US" altLang="zh-CN" sz="1600" dirty="0"/>
              <a:t>statement</a:t>
            </a:r>
            <a:endParaRPr lang="en-CN" sz="1600" dirty="0"/>
          </a:p>
        </p:txBody>
      </p:sp>
    </p:spTree>
    <p:extLst>
      <p:ext uri="{BB962C8B-B14F-4D97-AF65-F5344CB8AC3E}">
        <p14:creationId xmlns:p14="http://schemas.microsoft.com/office/powerpoint/2010/main" val="4197455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FA6D4-B6A3-278C-9395-0BBF39586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Roku</a:t>
            </a:r>
            <a:r>
              <a:rPr lang="zh-CN" altLang="en-US" dirty="0"/>
              <a:t> </a:t>
            </a:r>
            <a:r>
              <a:rPr lang="en-US" altLang="zh-CN" dirty="0"/>
              <a:t>Developers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 </a:t>
            </a:r>
            <a:endParaRPr lang="en-C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60262D-0965-D6E5-1549-B7ABD5F56908}"/>
              </a:ext>
            </a:extLst>
          </p:cNvPr>
          <p:cNvSpPr txBox="1"/>
          <p:nvPr/>
        </p:nvSpPr>
        <p:spPr>
          <a:xfrm>
            <a:off x="292100" y="6123543"/>
            <a:ext cx="10073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Roku’s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 </a:t>
            </a:r>
            <a:r>
              <a:rPr lang="en-US" altLang="zh-CN" dirty="0"/>
              <a:t>platforms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channel</a:t>
            </a:r>
            <a:r>
              <a:rPr lang="zh-CN" altLang="en-US" dirty="0"/>
              <a:t> </a:t>
            </a:r>
            <a:r>
              <a:rPr lang="en-US" altLang="zh-CN" dirty="0"/>
              <a:t>owners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real-time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channel</a:t>
            </a:r>
            <a:endParaRPr lang="en-CN" dirty="0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F3A65846-752B-8CA7-D82F-ACC22312B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28788"/>
            <a:ext cx="5958232" cy="3701018"/>
          </a:xfrm>
          <a:prstGeom prst="rect">
            <a:avLst/>
          </a:prstGeom>
        </p:spPr>
      </p:pic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4708076-A160-A428-EAA4-63970F56C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3132" y="1642031"/>
            <a:ext cx="5664133" cy="448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145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9748E-3B7C-1A5C-5262-FE46F4D96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Recommendations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EBA1F-A39B-D8C7-4FB5-2036652E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/>
              <a:t>Aggressively</a:t>
            </a:r>
            <a:r>
              <a:rPr lang="zh-CN" altLang="en-US" sz="1800" dirty="0"/>
              <a:t> </a:t>
            </a:r>
            <a:r>
              <a:rPr lang="en-US" altLang="zh-CN" sz="1800" dirty="0"/>
              <a:t>expanding</a:t>
            </a:r>
            <a:r>
              <a:rPr lang="zh-CN" altLang="en-US" sz="1800" dirty="0"/>
              <a:t> </a:t>
            </a:r>
            <a:r>
              <a:rPr lang="en-US" altLang="zh-CN" sz="1800" dirty="0"/>
              <a:t>on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international</a:t>
            </a:r>
            <a:r>
              <a:rPr lang="zh-CN" altLang="en-US" sz="1800" dirty="0"/>
              <a:t> </a:t>
            </a:r>
            <a:r>
              <a:rPr lang="en-US" altLang="zh-CN" sz="1800" dirty="0"/>
              <a:t>market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gain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first</a:t>
            </a:r>
            <a:r>
              <a:rPr lang="zh-CN" altLang="en-US" sz="1800" dirty="0"/>
              <a:t> </a:t>
            </a:r>
            <a:r>
              <a:rPr lang="en-US" altLang="zh-CN" sz="1800" dirty="0"/>
              <a:t>mover</a:t>
            </a:r>
            <a:r>
              <a:rPr lang="zh-CN" altLang="en-US" sz="1800" dirty="0"/>
              <a:t> </a:t>
            </a:r>
            <a:r>
              <a:rPr lang="en-US" altLang="zh-CN" sz="1800" dirty="0"/>
              <a:t>advantage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economics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scale:</a:t>
            </a:r>
            <a:r>
              <a:rPr lang="zh-CN" altLang="en-US" sz="1800" dirty="0"/>
              <a:t> </a:t>
            </a:r>
            <a:r>
              <a:rPr lang="en-US" altLang="zh-CN" sz="1800" dirty="0"/>
              <a:t>this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a</a:t>
            </a:r>
            <a:r>
              <a:rPr lang="zh-CN" altLang="en-US" sz="1800" dirty="0"/>
              <a:t> </a:t>
            </a:r>
            <a:r>
              <a:rPr lang="en-US" altLang="zh-CN" sz="1800" dirty="0"/>
              <a:t>winner</a:t>
            </a:r>
            <a:r>
              <a:rPr lang="zh-CN" altLang="en-US" sz="1800" dirty="0"/>
              <a:t> </a:t>
            </a:r>
            <a:r>
              <a:rPr lang="en-US" altLang="zh-CN" sz="1800" dirty="0"/>
              <a:t>takes</a:t>
            </a:r>
            <a:r>
              <a:rPr lang="zh-CN" altLang="en-US" sz="1800" dirty="0"/>
              <a:t> </a:t>
            </a:r>
            <a:r>
              <a:rPr lang="en-US" altLang="zh-CN" sz="1800" dirty="0"/>
              <a:t>it</a:t>
            </a:r>
            <a:r>
              <a:rPr lang="zh-CN" altLang="en-US" sz="1800" dirty="0"/>
              <a:t> </a:t>
            </a:r>
            <a:r>
              <a:rPr lang="en-US" altLang="zh-CN" sz="1800" dirty="0"/>
              <a:t>all</a:t>
            </a:r>
            <a:r>
              <a:rPr lang="zh-CN" altLang="en-US" sz="1800" dirty="0"/>
              <a:t> </a:t>
            </a:r>
            <a:r>
              <a:rPr lang="en-US" altLang="zh-CN" sz="1800" dirty="0"/>
              <a:t>business</a:t>
            </a:r>
          </a:p>
          <a:p>
            <a:r>
              <a:rPr lang="en-US" altLang="zh-CN" sz="1800" dirty="0"/>
              <a:t>Currently</a:t>
            </a:r>
            <a:r>
              <a:rPr lang="zh-CN" altLang="en-US" sz="1800" dirty="0"/>
              <a:t> </a:t>
            </a:r>
            <a:r>
              <a:rPr lang="en-US" altLang="zh-CN" sz="1800" dirty="0"/>
              <a:t>most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Roku’s</a:t>
            </a:r>
            <a:r>
              <a:rPr lang="zh-CN" altLang="en-US" sz="1800" dirty="0"/>
              <a:t> </a:t>
            </a:r>
            <a:r>
              <a:rPr lang="en-US" altLang="zh-CN" sz="1800" dirty="0"/>
              <a:t>revenue</a:t>
            </a:r>
            <a:r>
              <a:rPr lang="zh-CN" altLang="en-US" sz="1800" dirty="0"/>
              <a:t> </a:t>
            </a:r>
            <a:r>
              <a:rPr lang="en-US" altLang="zh-CN" sz="1800" dirty="0"/>
              <a:t>comes</a:t>
            </a:r>
            <a:r>
              <a:rPr lang="zh-CN" altLang="en-US" sz="1800" dirty="0"/>
              <a:t> </a:t>
            </a:r>
            <a:r>
              <a:rPr lang="en-US" altLang="zh-CN" sz="1800" dirty="0"/>
              <a:t>from</a:t>
            </a:r>
            <a:r>
              <a:rPr lang="zh-CN" altLang="en-US" sz="1800" dirty="0"/>
              <a:t> </a:t>
            </a:r>
            <a:r>
              <a:rPr lang="en-US" altLang="zh-CN" sz="1800" dirty="0"/>
              <a:t>within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US;</a:t>
            </a:r>
            <a:r>
              <a:rPr lang="zh-CN" altLang="en-US" sz="1800" dirty="0"/>
              <a:t> </a:t>
            </a:r>
            <a:r>
              <a:rPr lang="en-US" altLang="zh-CN" sz="1800" dirty="0"/>
              <a:t>Just</a:t>
            </a:r>
            <a:r>
              <a:rPr lang="zh-CN" altLang="en-US" sz="1800" dirty="0"/>
              <a:t> </a:t>
            </a:r>
            <a:r>
              <a:rPr lang="en-US" altLang="zh-CN" sz="1800" dirty="0"/>
              <a:t>like</a:t>
            </a:r>
            <a:r>
              <a:rPr lang="zh-CN" altLang="en-US" sz="1800" dirty="0"/>
              <a:t> </a:t>
            </a:r>
            <a:r>
              <a:rPr lang="en-US" altLang="zh-CN" sz="1800" dirty="0"/>
              <a:t>how</a:t>
            </a:r>
            <a:r>
              <a:rPr lang="zh-CN" altLang="en-US" sz="1800" dirty="0"/>
              <a:t> </a:t>
            </a:r>
            <a:r>
              <a:rPr lang="en-US" altLang="zh-CN" sz="1800" dirty="0"/>
              <a:t>Netflix</a:t>
            </a:r>
            <a:r>
              <a:rPr lang="zh-CN" altLang="en-US" sz="1800" dirty="0"/>
              <a:t> </a:t>
            </a:r>
            <a:r>
              <a:rPr lang="en-US" altLang="zh-CN" sz="1800" dirty="0"/>
              <a:t>expanded</a:t>
            </a:r>
            <a:r>
              <a:rPr lang="zh-CN" altLang="en-US" sz="1800" dirty="0"/>
              <a:t> </a:t>
            </a:r>
            <a:r>
              <a:rPr lang="en-US" altLang="zh-CN" sz="1800" dirty="0"/>
              <a:t>rapidly</a:t>
            </a:r>
            <a:r>
              <a:rPr lang="zh-CN" altLang="en-US" sz="1800" dirty="0"/>
              <a:t> </a:t>
            </a:r>
            <a:r>
              <a:rPr lang="en-US" altLang="zh-CN" sz="1800" dirty="0"/>
              <a:t>globally,</a:t>
            </a:r>
            <a:r>
              <a:rPr lang="zh-CN" altLang="en-US" sz="1800" dirty="0"/>
              <a:t> </a:t>
            </a:r>
            <a:r>
              <a:rPr lang="en-US" altLang="zh-CN" sz="1800" dirty="0"/>
              <a:t>Roku</a:t>
            </a:r>
            <a:r>
              <a:rPr lang="zh-CN" altLang="en-US" sz="1800" dirty="0"/>
              <a:t> </a:t>
            </a:r>
            <a:r>
              <a:rPr lang="en-US" altLang="zh-CN" sz="1800" dirty="0"/>
              <a:t>should</a:t>
            </a:r>
            <a:r>
              <a:rPr lang="zh-CN" altLang="en-US" sz="1800" dirty="0"/>
              <a:t> </a:t>
            </a:r>
            <a:r>
              <a:rPr lang="en-US" altLang="zh-CN" sz="1800" dirty="0"/>
              <a:t>do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same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obtain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economics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scale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become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biggest</a:t>
            </a:r>
            <a:r>
              <a:rPr lang="zh-CN" altLang="en-US" sz="1800" dirty="0"/>
              <a:t> </a:t>
            </a:r>
            <a:r>
              <a:rPr lang="en-US" altLang="zh-CN" sz="1800" dirty="0"/>
              <a:t>industry</a:t>
            </a:r>
            <a:r>
              <a:rPr lang="zh-CN" altLang="en-US" sz="1800" dirty="0"/>
              <a:t> </a:t>
            </a:r>
            <a:r>
              <a:rPr lang="en-US" altLang="zh-CN" sz="1800" dirty="0"/>
              <a:t>leader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r>
              <a:rPr lang="en-US" altLang="zh-CN" sz="1800" dirty="0"/>
              <a:t>Continuously</a:t>
            </a:r>
            <a:r>
              <a:rPr lang="zh-CN" altLang="en-US" sz="1800" dirty="0"/>
              <a:t> </a:t>
            </a:r>
            <a:r>
              <a:rPr lang="en-US" altLang="zh-CN" sz="1800" dirty="0"/>
              <a:t>keeping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core</a:t>
            </a:r>
            <a:r>
              <a:rPr lang="zh-CN" altLang="en-US" sz="1800" dirty="0"/>
              <a:t> </a:t>
            </a:r>
            <a:r>
              <a:rPr lang="en-US" altLang="zh-CN" sz="1800" dirty="0"/>
              <a:t>business</a:t>
            </a:r>
            <a:r>
              <a:rPr lang="zh-CN" altLang="en-US" sz="1800" dirty="0"/>
              <a:t> </a:t>
            </a:r>
            <a:r>
              <a:rPr lang="en-US" altLang="zh-CN" sz="1800" dirty="0"/>
              <a:t>function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data</a:t>
            </a:r>
            <a:r>
              <a:rPr lang="zh-CN" altLang="en-US" sz="1800" dirty="0"/>
              <a:t> </a:t>
            </a:r>
            <a:r>
              <a:rPr lang="en-US" altLang="zh-CN" sz="1800" dirty="0"/>
              <a:t>scientist</a:t>
            </a:r>
            <a:r>
              <a:rPr lang="zh-CN" altLang="en-US" sz="1800" dirty="0"/>
              <a:t> </a:t>
            </a:r>
            <a:r>
              <a:rPr lang="en-US" altLang="zh-CN" sz="1800" dirty="0"/>
              <a:t>team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gain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upper</a:t>
            </a:r>
            <a:r>
              <a:rPr lang="zh-CN" altLang="en-US" sz="1800" dirty="0"/>
              <a:t> </a:t>
            </a:r>
            <a:r>
              <a:rPr lang="en-US" altLang="zh-CN" sz="1800" dirty="0"/>
              <a:t>hand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big</a:t>
            </a:r>
            <a:r>
              <a:rPr lang="zh-CN" altLang="en-US" sz="1800" dirty="0"/>
              <a:t> </a:t>
            </a:r>
            <a:r>
              <a:rPr lang="en-US" altLang="zh-CN" sz="1800" dirty="0"/>
              <a:t>data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machine</a:t>
            </a:r>
            <a:r>
              <a:rPr lang="zh-CN" altLang="en-US" sz="1800" dirty="0"/>
              <a:t> </a:t>
            </a:r>
            <a:r>
              <a:rPr lang="en-US" altLang="zh-CN" sz="1800" dirty="0"/>
              <a:t>learning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0" indent="0">
              <a:buNone/>
            </a:pPr>
            <a:endParaRPr lang="en-CN" sz="1800" dirty="0"/>
          </a:p>
        </p:txBody>
      </p:sp>
    </p:spTree>
    <p:extLst>
      <p:ext uri="{BB962C8B-B14F-4D97-AF65-F5344CB8AC3E}">
        <p14:creationId xmlns:p14="http://schemas.microsoft.com/office/powerpoint/2010/main" val="396763352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30241B"/>
      </a:dk2>
      <a:lt2>
        <a:srgbClr val="F0F2F3"/>
      </a:lt2>
      <a:accent1>
        <a:srgbClr val="C37D4D"/>
      </a:accent1>
      <a:accent2>
        <a:srgbClr val="B13B3C"/>
      </a:accent2>
      <a:accent3>
        <a:srgbClr val="C34D7F"/>
      </a:accent3>
      <a:accent4>
        <a:srgbClr val="B13B9F"/>
      </a:accent4>
      <a:accent5>
        <a:srgbClr val="A44DC3"/>
      </a:accent5>
      <a:accent6>
        <a:srgbClr val="643EB3"/>
      </a:accent6>
      <a:hlink>
        <a:srgbClr val="B33FBF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488</Words>
  <Application>Microsoft Macintosh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BrushVTI</vt:lpstr>
      <vt:lpstr>Roku: Business Analytics Case Analysis</vt:lpstr>
      <vt:lpstr>Agenda</vt:lpstr>
      <vt:lpstr>Company Overview</vt:lpstr>
      <vt:lpstr>Business Model and Products</vt:lpstr>
      <vt:lpstr>Roku’s Market Share in Streaming devices</vt:lpstr>
      <vt:lpstr>Roku’s business process flows and feedback approaches</vt:lpstr>
      <vt:lpstr>How Roku utilize data analytics?</vt:lpstr>
      <vt:lpstr>Roku Developers Data Analytics </vt:lpstr>
      <vt:lpstr>Recommendations</vt:lpstr>
      <vt:lpstr>Citations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Roku</dc:title>
  <dc:creator>Selena Sun</dc:creator>
  <cp:lastModifiedBy>Selena Sun</cp:lastModifiedBy>
  <cp:revision>5</cp:revision>
  <dcterms:created xsi:type="dcterms:W3CDTF">2022-06-09T01:17:14Z</dcterms:created>
  <dcterms:modified xsi:type="dcterms:W3CDTF">2022-06-12T04:24:21Z</dcterms:modified>
</cp:coreProperties>
</file>

<file path=docProps/thumbnail.jpeg>
</file>